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62" r:id="rId2"/>
    <p:sldId id="358" r:id="rId3"/>
    <p:sldId id="359" r:id="rId4"/>
    <p:sldId id="298" r:id="rId5"/>
  </p:sldIdLst>
  <p:sldSz cx="9144000" cy="6858000" type="screen4x3"/>
  <p:notesSz cx="6858000" cy="9979025"/>
  <p:defaultTextStyle>
    <a:defPPr>
      <a:defRPr lang="ru-RU"/>
    </a:defPPr>
    <a:lvl1pPr marL="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52B"/>
    <a:srgbClr val="E9A04F"/>
    <a:srgbClr val="D69C57"/>
    <a:srgbClr val="000000"/>
    <a:srgbClr val="E42120"/>
    <a:srgbClr val="EB7371"/>
    <a:srgbClr val="F86609"/>
    <a:srgbClr val="FAB073"/>
    <a:srgbClr val="F1B327"/>
    <a:srgbClr val="F2B5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6404" autoAdjust="0"/>
  </p:normalViewPr>
  <p:slideViewPr>
    <p:cSldViewPr>
      <p:cViewPr varScale="1">
        <p:scale>
          <a:sx n="108" d="100"/>
          <a:sy n="108" d="100"/>
        </p:scale>
        <p:origin x="2058" y="78"/>
      </p:cViewPr>
      <p:guideLst>
        <p:guide orient="horz" pos="1620"/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799" cy="498951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799" cy="498951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>
              <a:defRPr sz="1200"/>
            </a:lvl1pPr>
          </a:lstStyle>
          <a:p>
            <a:fld id="{F62CFE5E-31F8-46A3-AFC3-4076C217C4F8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87925" cy="3741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3" tIns="46026" rIns="92053" bIns="4602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40037"/>
            <a:ext cx="5486400" cy="4490561"/>
          </a:xfrm>
          <a:prstGeom prst="rect">
            <a:avLst/>
          </a:prstGeom>
        </p:spPr>
        <p:txBody>
          <a:bodyPr vert="horz" lIns="92053" tIns="46026" rIns="92053" bIns="4602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78342"/>
            <a:ext cx="2971799" cy="498951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78342"/>
            <a:ext cx="2971799" cy="498951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r">
              <a:defRPr sz="1200"/>
            </a:lvl1pPr>
          </a:lstStyle>
          <a:p>
            <a:fld id="{30032AB4-5745-4E43-8EEE-E4BC0DB8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3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5038" y="749300"/>
            <a:ext cx="4987925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AB4-5745-4E43-8EEE-E4BC0DB82E9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193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5038" y="749300"/>
            <a:ext cx="4987925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9096D-1E05-42B8-950A-6A9819D49B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1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5" indent="0">
              <a:buNone/>
              <a:defRPr sz="2800"/>
            </a:lvl2pPr>
            <a:lvl3pPr marL="914350" indent="0">
              <a:buNone/>
              <a:defRPr sz="2400"/>
            </a:lvl3pPr>
            <a:lvl4pPr marL="1371524" indent="0">
              <a:buNone/>
              <a:defRPr sz="2000"/>
            </a:lvl4pPr>
            <a:lvl5pPr marL="1828700" indent="0">
              <a:buNone/>
              <a:defRPr sz="2000"/>
            </a:lvl5pPr>
            <a:lvl6pPr marL="2285874" indent="0">
              <a:buNone/>
              <a:defRPr sz="2000"/>
            </a:lvl6pPr>
            <a:lvl7pPr marL="2743049" indent="0">
              <a:buNone/>
              <a:defRPr sz="2000"/>
            </a:lvl7pPr>
            <a:lvl8pPr marL="3200224" indent="0">
              <a:buNone/>
              <a:defRPr sz="2000"/>
            </a:lvl8pPr>
            <a:lvl9pPr marL="365739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1" indent="-342881" algn="l" defTabSz="9143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9" indent="-285734" algn="l" defTabSz="9143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8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2" indent="-228588" algn="l" defTabSz="91435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7" indent="-228588" algn="l" defTabSz="91435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73" y="836712"/>
            <a:ext cx="9142767" cy="6021288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-36512" y="824525"/>
            <a:ext cx="2676232" cy="223136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 (на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31.07.2024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158691" y="3870628"/>
            <a:ext cx="2036471" cy="4001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955481" y="842672"/>
            <a:ext cx="2096611" cy="1159369"/>
            <a:chOff x="7016625" y="845335"/>
            <a:chExt cx="2096611" cy="1159369"/>
          </a:xfrm>
        </p:grpSpPr>
        <p:grpSp>
          <p:nvGrpSpPr>
            <p:cNvPr id="188" name="Группа 2"/>
            <p:cNvGrpSpPr>
              <a:grpSpLocks/>
            </p:cNvGrpSpPr>
            <p:nvPr/>
          </p:nvGrpSpPr>
          <p:grpSpPr bwMode="auto">
            <a:xfrm>
              <a:off x="7016625" y="845335"/>
              <a:ext cx="2096611" cy="1159369"/>
              <a:chOff x="3881365" y="5911948"/>
              <a:chExt cx="2016675" cy="581166"/>
            </a:xfrm>
            <a:solidFill>
              <a:schemeClr val="bg1"/>
            </a:solidFill>
          </p:grpSpPr>
          <p:sp>
            <p:nvSpPr>
              <p:cNvPr id="193" name="Прямоугольник 192"/>
              <p:cNvSpPr/>
              <p:nvPr/>
            </p:nvSpPr>
            <p:spPr bwMode="auto">
              <a:xfrm>
                <a:off x="3881365" y="5911948"/>
                <a:ext cx="2016675" cy="58116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352" tIns="38177" rIns="76352" bIns="38177" anchor="ctr"/>
              <a:lstStyle>
                <a:defPPr>
                  <a:defRPr lang="ru-RU"/>
                </a:defPPr>
                <a:lvl1pPr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8000" indent="-50800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8225" indent="-123825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66863" indent="-195263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97088" indent="-268288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TextBox 5"/>
              <p:cNvSpPr txBox="1">
                <a:spLocks noChangeArrowheads="1"/>
              </p:cNvSpPr>
              <p:nvPr/>
            </p:nvSpPr>
            <p:spPr bwMode="auto">
              <a:xfrm>
                <a:off x="4049018" y="5936972"/>
                <a:ext cx="1682267" cy="1210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86738" tIns="43370" rIns="86738" bIns="43370">
                <a:spAutoFit/>
              </a:bodyPr>
              <a:lstStyle>
                <a:lvl1pPr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Условные обозначения</a:t>
                </a:r>
              </a:p>
            </p:txBody>
          </p:sp>
        </p:grpSp>
        <p:sp>
          <p:nvSpPr>
            <p:cNvPr id="189" name="Rectangle 197"/>
            <p:cNvSpPr>
              <a:spLocks noChangeArrowheads="1"/>
            </p:cNvSpPr>
            <p:nvPr/>
          </p:nvSpPr>
          <p:spPr bwMode="auto">
            <a:xfrm>
              <a:off x="7621060" y="1400180"/>
              <a:ext cx="209966" cy="157277"/>
            </a:xfrm>
            <a:prstGeom prst="rect">
              <a:avLst/>
            </a:prstGeom>
            <a:solidFill>
              <a:srgbClr val="FF0000">
                <a:alpha val="6509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endParaRPr lang="ru-RU" altLang="ru-RU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0" name="Rectangle 201"/>
            <p:cNvSpPr>
              <a:spLocks noChangeArrowheads="1"/>
            </p:cNvSpPr>
            <p:nvPr/>
          </p:nvSpPr>
          <p:spPr bwMode="auto">
            <a:xfrm>
              <a:off x="7618825" y="1643056"/>
              <a:ext cx="209966" cy="16008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endParaRPr lang="ru-RU" altLang="ru-RU" dirty="0">
                <a:solidFill>
                  <a:srgbClr val="000000"/>
                </a:solidFill>
              </a:endParaRPr>
            </a:p>
          </p:txBody>
        </p:sp>
        <p:sp>
          <p:nvSpPr>
            <p:cNvPr id="191" name="Text Box 202"/>
            <p:cNvSpPr txBox="1">
              <a:spLocks noChangeArrowheads="1"/>
            </p:cNvSpPr>
            <p:nvPr/>
          </p:nvSpPr>
          <p:spPr bwMode="auto">
            <a:xfrm>
              <a:off x="7921881" y="1323066"/>
              <a:ext cx="864433" cy="24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класс</a:t>
              </a:r>
            </a:p>
          </p:txBody>
        </p:sp>
        <p:sp>
          <p:nvSpPr>
            <p:cNvPr id="192" name="Text Box 208"/>
            <p:cNvSpPr txBox="1">
              <a:spLocks noChangeArrowheads="1"/>
            </p:cNvSpPr>
            <p:nvPr/>
          </p:nvSpPr>
          <p:spPr bwMode="auto">
            <a:xfrm>
              <a:off x="7906222" y="1557577"/>
              <a:ext cx="864433" cy="24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класс</a:t>
              </a:r>
            </a:p>
          </p:txBody>
        </p:sp>
      </p:grpSp>
      <p:graphicFrame>
        <p:nvGraphicFramePr>
          <p:cNvPr id="154" name="Таблица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746811"/>
              </p:ext>
            </p:extLst>
          </p:nvPr>
        </p:nvGraphicFramePr>
        <p:xfrm>
          <a:off x="20807" y="5003684"/>
          <a:ext cx="3329255" cy="1844040"/>
        </p:xfrm>
        <a:graphic>
          <a:graphicData uri="http://schemas.openxmlformats.org/drawingml/2006/table">
            <a:tbl>
              <a:tblPr/>
              <a:tblGrid>
                <a:gridCol w="3329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3178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Регистрируемая пожароопасность 4 класса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Крымский, Абинский, Староминской, Ленинградский, Каневской, Кущевский, Крыловской, Белоглинский, Новопокровский, Павловский, Тихорецкий, Выселковский, Кавказский, Тбилисский, Гулькевичский, Славянский, Калининский, Красноармейский, Кореновский, Темрюкский, Северский, Динской район, г. Краснодар, г. Горячий Ключ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5" name="Таблица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053314"/>
              </p:ext>
            </p:extLst>
          </p:nvPr>
        </p:nvGraphicFramePr>
        <p:xfrm>
          <a:off x="5436096" y="5877632"/>
          <a:ext cx="3687017" cy="970092"/>
        </p:xfrm>
        <a:graphic>
          <a:graphicData uri="http://schemas.openxmlformats.org/drawingml/2006/table">
            <a:tbl>
              <a:tblPr/>
              <a:tblGrid>
                <a:gridCol w="3687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0341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Регистрируемая пожароопасность</a:t>
                      </a: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</a:t>
                      </a: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класса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332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Ейский,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Щербиновский районы, </a:t>
                      </a: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Геленджик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3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8CC4655-6E0F-4F26-B7E5-8E9D7DD717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68" y="98477"/>
            <a:ext cx="1269087" cy="6422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A74C13-225A-46AB-BA9E-A38487CA6D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" y="98484"/>
            <a:ext cx="793715" cy="634921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1246" y="-3494"/>
            <a:ext cx="9136941" cy="8313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6603" tIns="23303" rIns="46603" bIns="23303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РЕГИСТРИРУЕМЫЕ КЛАССЫ ПОЖАРНОЙ </a:t>
            </a:r>
            <a:r>
              <a:rPr lang="ru-RU" sz="1200" dirty="0"/>
              <a:t>ОПАСНОСТИ</a:t>
            </a:r>
          </a:p>
          <a:p>
            <a:r>
              <a:rPr lang="ru-RU" sz="1200" dirty="0"/>
              <a:t>НА ТЕРРИТОРИИ </a:t>
            </a:r>
            <a:r>
              <a:rPr lang="ru-RU" sz="1200" dirty="0" smtClean="0"/>
              <a:t> КРАСНОДАРСКОГО </a:t>
            </a:r>
            <a:r>
              <a:rPr lang="ru-RU" sz="1200" dirty="0"/>
              <a:t>КРАЯ</a:t>
            </a:r>
          </a:p>
          <a:p>
            <a:r>
              <a:rPr lang="ru-RU" sz="1200" dirty="0" smtClean="0"/>
              <a:t>(по состоянию на </a:t>
            </a:r>
            <a:r>
              <a:rPr lang="ru-RU" sz="1200" dirty="0" smtClean="0"/>
              <a:t>30</a:t>
            </a:r>
            <a:r>
              <a:rPr lang="ru-RU" sz="1200" dirty="0" smtClean="0"/>
              <a:t>-31.07.2024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39" name="Rectangle 766"/>
          <p:cNvSpPr>
            <a:spLocks noChangeArrowheads="1"/>
          </p:cNvSpPr>
          <p:nvPr/>
        </p:nvSpPr>
        <p:spPr bwMode="auto">
          <a:xfrm>
            <a:off x="5855716" y="3907248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647"/>
          <p:cNvSpPr>
            <a:spLocks noChangeArrowheads="1"/>
          </p:cNvSpPr>
          <p:nvPr/>
        </p:nvSpPr>
        <p:spPr bwMode="auto">
          <a:xfrm>
            <a:off x="3384186" y="2048994"/>
            <a:ext cx="4105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860"/>
          <p:cNvSpPr>
            <a:spLocks noChangeArrowheads="1"/>
          </p:cNvSpPr>
          <p:nvPr/>
        </p:nvSpPr>
        <p:spPr bwMode="auto">
          <a:xfrm rot="3893667">
            <a:off x="3290106" y="1462478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647"/>
          <p:cNvSpPr>
            <a:spLocks noChangeArrowheads="1"/>
          </p:cNvSpPr>
          <p:nvPr/>
        </p:nvSpPr>
        <p:spPr bwMode="auto">
          <a:xfrm>
            <a:off x="3948114" y="1902490"/>
            <a:ext cx="55451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647"/>
          <p:cNvSpPr>
            <a:spLocks noChangeArrowheads="1"/>
          </p:cNvSpPr>
          <p:nvPr/>
        </p:nvSpPr>
        <p:spPr bwMode="auto">
          <a:xfrm>
            <a:off x="4355976" y="2039640"/>
            <a:ext cx="54660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647"/>
          <p:cNvSpPr>
            <a:spLocks noChangeArrowheads="1"/>
          </p:cNvSpPr>
          <p:nvPr/>
        </p:nvSpPr>
        <p:spPr bwMode="auto">
          <a:xfrm>
            <a:off x="5220072" y="1830000"/>
            <a:ext cx="4105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647"/>
          <p:cNvSpPr>
            <a:spLocks noChangeArrowheads="1"/>
          </p:cNvSpPr>
          <p:nvPr/>
        </p:nvSpPr>
        <p:spPr bwMode="auto">
          <a:xfrm>
            <a:off x="5630573" y="2279647"/>
            <a:ext cx="4105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647"/>
          <p:cNvSpPr>
            <a:spLocks noChangeArrowheads="1"/>
          </p:cNvSpPr>
          <p:nvPr/>
        </p:nvSpPr>
        <p:spPr bwMode="auto">
          <a:xfrm>
            <a:off x="5477205" y="2643800"/>
            <a:ext cx="4105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647"/>
          <p:cNvSpPr>
            <a:spLocks noChangeArrowheads="1"/>
          </p:cNvSpPr>
          <p:nvPr/>
        </p:nvSpPr>
        <p:spPr bwMode="auto">
          <a:xfrm>
            <a:off x="4788024" y="2402663"/>
            <a:ext cx="52505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647"/>
          <p:cNvSpPr>
            <a:spLocks noChangeArrowheads="1"/>
          </p:cNvSpPr>
          <p:nvPr/>
        </p:nvSpPr>
        <p:spPr bwMode="auto">
          <a:xfrm>
            <a:off x="4249534" y="2497307"/>
            <a:ext cx="4105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Каневской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647"/>
          <p:cNvSpPr>
            <a:spLocks noChangeArrowheads="1"/>
          </p:cNvSpPr>
          <p:nvPr/>
        </p:nvSpPr>
        <p:spPr bwMode="auto">
          <a:xfrm rot="1579762">
            <a:off x="6256457" y="2814633"/>
            <a:ext cx="54975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Новопокровский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647"/>
          <p:cNvSpPr>
            <a:spLocks noChangeArrowheads="1"/>
          </p:cNvSpPr>
          <p:nvPr/>
        </p:nvSpPr>
        <p:spPr bwMode="auto">
          <a:xfrm rot="1926544">
            <a:off x="6700397" y="2793666"/>
            <a:ext cx="51016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647"/>
          <p:cNvSpPr>
            <a:spLocks noChangeArrowheads="1"/>
          </p:cNvSpPr>
          <p:nvPr/>
        </p:nvSpPr>
        <p:spPr bwMode="auto">
          <a:xfrm>
            <a:off x="5871558" y="3024094"/>
            <a:ext cx="4105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647"/>
          <p:cNvSpPr>
            <a:spLocks noChangeArrowheads="1"/>
          </p:cNvSpPr>
          <p:nvPr/>
        </p:nvSpPr>
        <p:spPr bwMode="auto">
          <a:xfrm>
            <a:off x="5292080" y="3272935"/>
            <a:ext cx="48250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647"/>
          <p:cNvSpPr>
            <a:spLocks noChangeArrowheads="1"/>
          </p:cNvSpPr>
          <p:nvPr/>
        </p:nvSpPr>
        <p:spPr bwMode="auto">
          <a:xfrm rot="2944274">
            <a:off x="5781874" y="3651806"/>
            <a:ext cx="4105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647"/>
          <p:cNvSpPr>
            <a:spLocks noChangeArrowheads="1"/>
          </p:cNvSpPr>
          <p:nvPr/>
        </p:nvSpPr>
        <p:spPr bwMode="auto">
          <a:xfrm>
            <a:off x="6339151" y="3493691"/>
            <a:ext cx="4105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Кавказский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647"/>
          <p:cNvSpPr>
            <a:spLocks noChangeArrowheads="1"/>
          </p:cNvSpPr>
          <p:nvPr/>
        </p:nvSpPr>
        <p:spPr bwMode="auto">
          <a:xfrm>
            <a:off x="6372201" y="3873855"/>
            <a:ext cx="48361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647"/>
          <p:cNvSpPr>
            <a:spLocks noChangeArrowheads="1"/>
          </p:cNvSpPr>
          <p:nvPr/>
        </p:nvSpPr>
        <p:spPr bwMode="auto">
          <a:xfrm>
            <a:off x="4799017" y="3537788"/>
            <a:ext cx="48250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647"/>
          <p:cNvSpPr>
            <a:spLocks noChangeArrowheads="1"/>
          </p:cNvSpPr>
          <p:nvPr/>
        </p:nvSpPr>
        <p:spPr bwMode="auto">
          <a:xfrm>
            <a:off x="4531386" y="3873855"/>
            <a:ext cx="48250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647"/>
          <p:cNvSpPr>
            <a:spLocks noChangeArrowheads="1"/>
          </p:cNvSpPr>
          <p:nvPr/>
        </p:nvSpPr>
        <p:spPr bwMode="auto">
          <a:xfrm>
            <a:off x="4357324" y="4168143"/>
            <a:ext cx="48250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Краснодар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647"/>
          <p:cNvSpPr>
            <a:spLocks noChangeArrowheads="1"/>
          </p:cNvSpPr>
          <p:nvPr/>
        </p:nvSpPr>
        <p:spPr bwMode="auto">
          <a:xfrm>
            <a:off x="3603754" y="3351540"/>
            <a:ext cx="48250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647"/>
          <p:cNvSpPr>
            <a:spLocks noChangeArrowheads="1"/>
          </p:cNvSpPr>
          <p:nvPr/>
        </p:nvSpPr>
        <p:spPr bwMode="auto">
          <a:xfrm>
            <a:off x="3419871" y="3781264"/>
            <a:ext cx="58975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647"/>
          <p:cNvSpPr>
            <a:spLocks noChangeArrowheads="1"/>
          </p:cNvSpPr>
          <p:nvPr/>
        </p:nvSpPr>
        <p:spPr bwMode="auto">
          <a:xfrm>
            <a:off x="2933297" y="3537788"/>
            <a:ext cx="48250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647"/>
          <p:cNvSpPr>
            <a:spLocks noChangeArrowheads="1"/>
          </p:cNvSpPr>
          <p:nvPr/>
        </p:nvSpPr>
        <p:spPr bwMode="auto">
          <a:xfrm>
            <a:off x="2229650" y="3923233"/>
            <a:ext cx="48250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647"/>
          <p:cNvSpPr>
            <a:spLocks noChangeArrowheads="1"/>
          </p:cNvSpPr>
          <p:nvPr/>
        </p:nvSpPr>
        <p:spPr bwMode="auto">
          <a:xfrm>
            <a:off x="3059832" y="4270736"/>
            <a:ext cx="48250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647"/>
          <p:cNvSpPr>
            <a:spLocks noChangeArrowheads="1"/>
          </p:cNvSpPr>
          <p:nvPr/>
        </p:nvSpPr>
        <p:spPr bwMode="auto">
          <a:xfrm>
            <a:off x="3461417" y="4544877"/>
            <a:ext cx="48250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647"/>
          <p:cNvSpPr>
            <a:spLocks noChangeArrowheads="1"/>
          </p:cNvSpPr>
          <p:nvPr/>
        </p:nvSpPr>
        <p:spPr bwMode="auto">
          <a:xfrm>
            <a:off x="3557961" y="5003063"/>
            <a:ext cx="48250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Геленджик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647"/>
          <p:cNvSpPr>
            <a:spLocks noChangeArrowheads="1"/>
          </p:cNvSpPr>
          <p:nvPr/>
        </p:nvSpPr>
        <p:spPr bwMode="auto">
          <a:xfrm>
            <a:off x="4045505" y="4690343"/>
            <a:ext cx="48250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47"/>
          <p:cNvSpPr>
            <a:spLocks noChangeArrowheads="1"/>
          </p:cNvSpPr>
          <p:nvPr/>
        </p:nvSpPr>
        <p:spPr bwMode="auto">
          <a:xfrm>
            <a:off x="4661326" y="4790383"/>
            <a:ext cx="48250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Горячий Ключ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" y="1024193"/>
            <a:ext cx="2571895" cy="1640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972" y="4270736"/>
            <a:ext cx="1927028" cy="10528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8497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/>
          <a:stretch/>
        </p:blipFill>
        <p:spPr bwMode="auto">
          <a:xfrm>
            <a:off x="10839" y="714135"/>
            <a:ext cx="9133161" cy="612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00115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797" tIns="37398" rIns="74797" bIns="37398" anchor="ctr"/>
          <a:lstStyle/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</a:p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ЗАМОРОЗКАМ НА ТЕРРИТОРИИ КРАСНОДАРСКОГО КРАЯ</a:t>
            </a:r>
          </a:p>
        </p:txBody>
      </p:sp>
      <p:sp>
        <p:nvSpPr>
          <p:cNvPr id="195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ИНФОРМАЦИОННЫЕ МАТЕРИАЛЫ ПО РИСКУ ВОЗНИКНОВЕНИЯ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ЛЕСНЫХ И </a:t>
            </a:r>
            <a:r>
              <a:rPr lang="ru-RU" sz="1200" dirty="0" smtClean="0">
                <a:solidFill>
                  <a:schemeClr val="bg1"/>
                </a:solidFill>
              </a:rPr>
              <a:t>ЛАНДШАФТНЫХ </a:t>
            </a:r>
            <a:r>
              <a:rPr lang="ru-RU" sz="1200" dirty="0">
                <a:solidFill>
                  <a:schemeClr val="bg1"/>
                </a:solidFill>
              </a:rPr>
              <a:t>ПОЖАРОВ </a:t>
            </a:r>
            <a:r>
              <a:rPr lang="ru-RU" sz="1200" dirty="0" smtClean="0">
                <a:solidFill>
                  <a:schemeClr val="bg1"/>
                </a:solidFill>
              </a:rPr>
              <a:t>НА ТЕРРИТОРИИ  </a:t>
            </a:r>
            <a:r>
              <a:rPr lang="ru-RU" sz="1200" dirty="0">
                <a:solidFill>
                  <a:schemeClr val="bg1"/>
                </a:solidFill>
              </a:rPr>
              <a:t>КРАСНОДАРСКОГО </a:t>
            </a:r>
            <a:r>
              <a:rPr lang="ru-RU" sz="1200" dirty="0" smtClean="0">
                <a:solidFill>
                  <a:schemeClr val="bg1"/>
                </a:solidFill>
              </a:rPr>
              <a:t> КРАЯ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956028" y="4393963"/>
            <a:ext cx="2173688" cy="2448271"/>
            <a:chOff x="6948717" y="4365106"/>
            <a:chExt cx="2173688" cy="2448271"/>
          </a:xfrm>
        </p:grpSpPr>
        <p:pic>
          <p:nvPicPr>
            <p:cNvPr id="12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1" t="14112" r="13736" b="11921"/>
            <a:stretch/>
          </p:blipFill>
          <p:spPr bwMode="auto">
            <a:xfrm>
              <a:off x="8477075" y="4996353"/>
              <a:ext cx="164151" cy="1648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Прямоугольник 127"/>
            <p:cNvSpPr/>
            <p:nvPr/>
          </p:nvSpPr>
          <p:spPr bwMode="auto">
            <a:xfrm>
              <a:off x="6951010" y="4583850"/>
              <a:ext cx="2156314" cy="222952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ru-RU" sz="9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TextBox 5"/>
            <p:cNvSpPr txBox="1">
              <a:spLocks noChangeArrowheads="1"/>
            </p:cNvSpPr>
            <p:nvPr/>
          </p:nvSpPr>
          <p:spPr bwMode="auto">
            <a:xfrm>
              <a:off x="6948717" y="4365106"/>
              <a:ext cx="2159789" cy="16488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ctr" defTabSz="1038225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08000" indent="-50800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2pPr>
              <a:lvl3pPr marL="1038225" indent="-123825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3pPr>
              <a:lvl4pPr marL="1566863" indent="-195263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4pPr>
              <a:lvl5pPr marL="2097088" indent="-268288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5pPr>
              <a:lvl6pPr marL="2286000" defTabSz="914400">
                <a:defRPr sz="2100">
                  <a:solidFill>
                    <a:schemeClr val="lt1"/>
                  </a:solidFill>
                </a:defRPr>
              </a:lvl6pPr>
              <a:lvl7pPr marL="2743200" defTabSz="914400">
                <a:defRPr sz="2100">
                  <a:solidFill>
                    <a:schemeClr val="lt1"/>
                  </a:solidFill>
                </a:defRPr>
              </a:lvl7pPr>
              <a:lvl8pPr marL="3200400" defTabSz="914400">
                <a:defRPr sz="2100">
                  <a:solidFill>
                    <a:schemeClr val="lt1"/>
                  </a:solidFill>
                </a:defRPr>
              </a:lvl8pPr>
              <a:lvl9pPr marL="3657600" defTabSz="914400">
                <a:defRPr sz="2100">
                  <a:solidFill>
                    <a:schemeClr val="lt1"/>
                  </a:solidFill>
                </a:defRPr>
              </a:lvl9pPr>
            </a:lstStyle>
            <a:p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</a:p>
          </p:txBody>
        </p:sp>
        <p:sp>
          <p:nvSpPr>
            <p:cNvPr id="130" name="TextBox 5"/>
            <p:cNvSpPr txBox="1">
              <a:spLocks noChangeArrowheads="1"/>
            </p:cNvSpPr>
            <p:nvPr/>
          </p:nvSpPr>
          <p:spPr bwMode="auto">
            <a:xfrm>
              <a:off x="7429195" y="4572002"/>
              <a:ext cx="1628916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пожаров в плавневой зоне </a:t>
              </a:r>
            </a:p>
          </p:txBody>
        </p:sp>
        <p:sp>
          <p:nvSpPr>
            <p:cNvPr id="134" name="TextBox 5"/>
            <p:cNvSpPr txBox="1">
              <a:spLocks noChangeArrowheads="1"/>
            </p:cNvSpPr>
            <p:nvPr/>
          </p:nvSpPr>
          <p:spPr bwMode="auto">
            <a:xfrm>
              <a:off x="7447879" y="6015170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Природный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 «</a:t>
              </a:r>
              <a:r>
                <a:rPr lang="ru-RU" sz="8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Утриш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7052202" y="5184884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TextBox 5"/>
            <p:cNvSpPr txBox="1">
              <a:spLocks noChangeArrowheads="1"/>
            </p:cNvSpPr>
            <p:nvPr/>
          </p:nvSpPr>
          <p:spPr bwMode="auto">
            <a:xfrm>
              <a:off x="7454580" y="6270083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Сочинский национальный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парк</a:t>
              </a:r>
            </a:p>
          </p:txBody>
        </p:sp>
        <p:sp>
          <p:nvSpPr>
            <p:cNvPr id="150" name="TextBox 5"/>
            <p:cNvSpPr txBox="1">
              <a:spLocks noChangeArrowheads="1"/>
            </p:cNvSpPr>
            <p:nvPr/>
          </p:nvSpPr>
          <p:spPr bwMode="auto">
            <a:xfrm>
              <a:off x="7454570" y="6502999"/>
              <a:ext cx="1603541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Кавказский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биосферный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</a:t>
              </a:r>
            </a:p>
          </p:txBody>
        </p:sp>
        <p:sp>
          <p:nvSpPr>
            <p:cNvPr id="124" name="TextBox 5"/>
            <p:cNvSpPr txBox="1">
              <a:spLocks noChangeArrowheads="1"/>
            </p:cNvSpPr>
            <p:nvPr/>
          </p:nvSpPr>
          <p:spPr bwMode="auto">
            <a:xfrm>
              <a:off x="7447879" y="4992661"/>
              <a:ext cx="1630691" cy="595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пожаров, закрепленные Постановлением Губернатора №182 от 31.03.2021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TextBox 5"/>
            <p:cNvSpPr txBox="1">
              <a:spLocks noChangeArrowheads="1"/>
            </p:cNvSpPr>
            <p:nvPr/>
          </p:nvSpPr>
          <p:spPr bwMode="auto">
            <a:xfrm>
              <a:off x="7454570" y="5548257"/>
              <a:ext cx="1667835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подверженных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 на основании статистических данных 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Полилиния 152"/>
            <p:cNvSpPr/>
            <p:nvPr/>
          </p:nvSpPr>
          <p:spPr>
            <a:xfrm>
              <a:off x="7048518" y="5616932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6" t="8184" r="8533" b="11975"/>
            <a:stretch/>
          </p:blipFill>
          <p:spPr bwMode="auto">
            <a:xfrm>
              <a:off x="7084969" y="5992431"/>
              <a:ext cx="312388" cy="22640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54" y="6502999"/>
              <a:ext cx="250032" cy="26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7378" y="6242224"/>
              <a:ext cx="255623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Полилиния 37"/>
            <p:cNvSpPr/>
            <p:nvPr/>
          </p:nvSpPr>
          <p:spPr>
            <a:xfrm>
              <a:off x="7039626" y="4752836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0" y="683394"/>
            <a:ext cx="9144000" cy="6183157"/>
            <a:chOff x="0" y="683394"/>
            <a:chExt cx="9144000" cy="6183157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 flipV="1">
              <a:off x="0" y="692696"/>
              <a:ext cx="9139302" cy="509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0" y="6853648"/>
              <a:ext cx="9144000" cy="25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0" y="683394"/>
              <a:ext cx="776" cy="61702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9133859" y="692696"/>
              <a:ext cx="10141" cy="617385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Соединительная линия уступом 15"/>
          <p:cNvCxnSpPr>
            <a:stCxn id="138" idx="0"/>
          </p:cNvCxnSpPr>
          <p:nvPr/>
        </p:nvCxnSpPr>
        <p:spPr>
          <a:xfrm rot="5400000" flipH="1" flipV="1">
            <a:off x="1886015" y="94940"/>
            <a:ext cx="288034" cy="205960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Прямоугольник 137"/>
          <p:cNvSpPr/>
          <p:nvPr/>
        </p:nvSpPr>
        <p:spPr>
          <a:xfrm>
            <a:off x="20745" y="1268760"/>
            <a:ext cx="1958967" cy="1615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Плавни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(площадь около 3900 км</a:t>
            </a:r>
            <a:r>
              <a:rPr lang="ru-RU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особый тип лугово-болотной растительности (высокотравные болотные луга), сформировавшийся в устьях рек в условиях периодического или постоянного переувлажнения почвы. Распространены плавни в дельте Кубани и в северо-западной части края, примыкающей к Азовскому морю. </a:t>
            </a:r>
          </a:p>
        </p:txBody>
      </p:sp>
      <p:cxnSp>
        <p:nvCxnSpPr>
          <p:cNvPr id="32" name="Прямая соединительная линия 31"/>
          <p:cNvCxnSpPr>
            <a:stCxn id="138" idx="2"/>
          </p:cNvCxnSpPr>
          <p:nvPr/>
        </p:nvCxnSpPr>
        <p:spPr>
          <a:xfrm flipH="1">
            <a:off x="1000228" y="2884587"/>
            <a:ext cx="1" cy="4724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Прямоугольник 151"/>
          <p:cNvSpPr/>
          <p:nvPr/>
        </p:nvSpPr>
        <p:spPr>
          <a:xfrm>
            <a:off x="20744" y="5364907"/>
            <a:ext cx="2353054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природный заповедник «</a:t>
            </a:r>
            <a:r>
              <a:rPr lang="ru-RU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Утриш</a:t>
            </a:r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полуострове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Абрау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неповторимая по красоте, ландшафту, уникальности флоры и фауны природная территория.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заповедника: 9065 га земельно-лесного фонда и 783 га морской акватории. Рельеф территории очень сложный с резкими перепадами высот, с крутыми, часто осыпными склонами. </a:t>
            </a:r>
          </a:p>
        </p:txBody>
      </p:sp>
      <p:pic>
        <p:nvPicPr>
          <p:cNvPr id="15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8" y="5760996"/>
            <a:ext cx="250032" cy="285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39" y="6122870"/>
            <a:ext cx="268769" cy="305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0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8184" r="8533" b="11975"/>
          <a:stretch/>
        </p:blipFill>
        <p:spPr bwMode="auto">
          <a:xfrm>
            <a:off x="1403648" y="4142295"/>
            <a:ext cx="365019" cy="334111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385" name="Соединительная линия уступом 16384"/>
          <p:cNvCxnSpPr>
            <a:stCxn id="152" idx="0"/>
            <a:endCxn id="160" idx="2"/>
          </p:cNvCxnSpPr>
          <p:nvPr/>
        </p:nvCxnSpPr>
        <p:spPr>
          <a:xfrm rot="5400000" flipH="1" flipV="1">
            <a:off x="772681" y="4733941"/>
            <a:ext cx="1055556" cy="20637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0" name="Соединительная линия уступом 16389"/>
          <p:cNvCxnSpPr>
            <a:stCxn id="143" idx="1"/>
            <a:endCxn id="158" idx="3"/>
          </p:cNvCxnSpPr>
          <p:nvPr/>
        </p:nvCxnSpPr>
        <p:spPr>
          <a:xfrm rot="10800000" flipV="1">
            <a:off x="4580740" y="1438922"/>
            <a:ext cx="1431420" cy="44649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3" name="Соединительная линия уступом 16392"/>
          <p:cNvCxnSpPr>
            <a:stCxn id="145" idx="1"/>
            <a:endCxn id="159" idx="3"/>
          </p:cNvCxnSpPr>
          <p:nvPr/>
        </p:nvCxnSpPr>
        <p:spPr>
          <a:xfrm rot="10800000" flipV="1">
            <a:off x="5026309" y="3042156"/>
            <a:ext cx="985853" cy="323370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Прямоугольник 142"/>
          <p:cNvSpPr/>
          <p:nvPr/>
        </p:nvSpPr>
        <p:spPr>
          <a:xfrm>
            <a:off x="6012160" y="769508"/>
            <a:ext cx="3142817" cy="13388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Кавказский государственный природный биосферный заповедник имени Х.Г. Шапошникова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западной части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Кавказа,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верховьях рек Белая, Малая и Большая Лаба, Шахе, Сочи,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Мзымта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Основная территория занимает площадь в 280034 га, кластерный участок –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Хостинская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тисо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-самшитовая роща – 301 га. Заповедник расположен на территории трех субъектов Российской Федерации: Краснодарского края, Республики Адыгея и Карачаево-Черкесской Республики.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6012161" y="2511241"/>
            <a:ext cx="3142816" cy="10618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Сочинский национальный парк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границ с Туапсинским районом, между устьями рек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Шепси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Магри на северо-западе до границ с Абхазией на юго-востоке и от побережья Чёрного моря до водораздельной линии Главного Кавказского хребта. Большую часть территории парка занимают горы, разделённые речными долинами. </a:t>
            </a:r>
          </a:p>
        </p:txBody>
      </p:sp>
    </p:spTree>
    <p:extLst>
      <p:ext uri="{BB962C8B-B14F-4D97-AF65-F5344CB8AC3E}">
        <p14:creationId xmlns:p14="http://schemas.microsoft.com/office/powerpoint/2010/main" val="411246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Краснодарский край</a:t>
            </a:r>
          </a:p>
        </p:txBody>
      </p:sp>
      <p:pic>
        <p:nvPicPr>
          <p:cNvPr id="8195" name="Picture 3" descr="Краснодарский кра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929437"/>
          </a:xfrm>
          <a:prstGeom prst="rect">
            <a:avLst/>
          </a:prstGeom>
          <a:solidFill>
            <a:srgbClr val="993300"/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916863" y="5881688"/>
            <a:ext cx="441325" cy="1301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21" tIns="26961" rIns="53921" bIns="26961">
            <a:spAutoFit/>
          </a:bodyPr>
          <a:lstStyle>
            <a:lvl1pPr defTabSz="4460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6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60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60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60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500">
                <a:latin typeface="Arial" charset="0"/>
              </a:rPr>
              <a:t>Ковалевка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546475" y="3094038"/>
            <a:ext cx="4683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549" tIns="26775" rIns="53549" bIns="26775">
            <a:spAutoFit/>
          </a:bodyPr>
          <a:lstStyle>
            <a:lvl1pPr defTabSz="5349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49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49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49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49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500" b="1">
              <a:latin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СК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РПСО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400" b="1">
              <a:latin typeface="Arial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0" y="0"/>
            <a:ext cx="9144000" cy="2921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199" name="Freeform 9"/>
          <p:cNvSpPr>
            <a:spLocks/>
          </p:cNvSpPr>
          <p:nvPr/>
        </p:nvSpPr>
        <p:spPr bwMode="auto">
          <a:xfrm>
            <a:off x="1616075" y="2365375"/>
            <a:ext cx="381000" cy="606425"/>
          </a:xfrm>
          <a:custGeom>
            <a:avLst/>
            <a:gdLst>
              <a:gd name="T0" fmla="*/ 2147483647 w 240"/>
              <a:gd name="T1" fmla="*/ 0 h 382"/>
              <a:gd name="T2" fmla="*/ 2147483647 w 240"/>
              <a:gd name="T3" fmla="*/ 2147483647 h 382"/>
              <a:gd name="T4" fmla="*/ 2147483647 w 240"/>
              <a:gd name="T5" fmla="*/ 2147483647 h 382"/>
              <a:gd name="T6" fmla="*/ 2147483647 w 240"/>
              <a:gd name="T7" fmla="*/ 2147483647 h 382"/>
              <a:gd name="T8" fmla="*/ 2147483647 w 240"/>
              <a:gd name="T9" fmla="*/ 2147483647 h 382"/>
              <a:gd name="T10" fmla="*/ 2147483647 w 240"/>
              <a:gd name="T11" fmla="*/ 2147483647 h 382"/>
              <a:gd name="T12" fmla="*/ 2147483647 w 240"/>
              <a:gd name="T13" fmla="*/ 2147483647 h 382"/>
              <a:gd name="T14" fmla="*/ 2147483647 w 240"/>
              <a:gd name="T15" fmla="*/ 2147483647 h 382"/>
              <a:gd name="T16" fmla="*/ 2147483647 w 240"/>
              <a:gd name="T17" fmla="*/ 2147483647 h 382"/>
              <a:gd name="T18" fmla="*/ 2147483647 w 240"/>
              <a:gd name="T19" fmla="*/ 2147483647 h 382"/>
              <a:gd name="T20" fmla="*/ 2147483647 w 240"/>
              <a:gd name="T21" fmla="*/ 2147483647 h 382"/>
              <a:gd name="T22" fmla="*/ 2147483647 w 240"/>
              <a:gd name="T23" fmla="*/ 2147483647 h 382"/>
              <a:gd name="T24" fmla="*/ 2147483647 w 240"/>
              <a:gd name="T25" fmla="*/ 2147483647 h 382"/>
              <a:gd name="T26" fmla="*/ 2147483647 w 240"/>
              <a:gd name="T27" fmla="*/ 2147483647 h 382"/>
              <a:gd name="T28" fmla="*/ 2147483647 w 240"/>
              <a:gd name="T29" fmla="*/ 2147483647 h 382"/>
              <a:gd name="T30" fmla="*/ 2147483647 w 240"/>
              <a:gd name="T31" fmla="*/ 2147483647 h 382"/>
              <a:gd name="T32" fmla="*/ 0 w 240"/>
              <a:gd name="T33" fmla="*/ 2147483647 h 382"/>
              <a:gd name="T34" fmla="*/ 2147483647 w 240"/>
              <a:gd name="T35" fmla="*/ 2147483647 h 382"/>
              <a:gd name="T36" fmla="*/ 2147483647 w 240"/>
              <a:gd name="T37" fmla="*/ 2147483647 h 382"/>
              <a:gd name="T38" fmla="*/ 2147483647 w 240"/>
              <a:gd name="T39" fmla="*/ 2147483647 h 382"/>
              <a:gd name="T40" fmla="*/ 2147483647 w 240"/>
              <a:gd name="T41" fmla="*/ 0 h 38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0"/>
              <a:gd name="T64" fmla="*/ 0 h 382"/>
              <a:gd name="T65" fmla="*/ 240 w 240"/>
              <a:gd name="T66" fmla="*/ 382 h 38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0" h="382">
                <a:moveTo>
                  <a:pt x="162" y="0"/>
                </a:moveTo>
                <a:cubicBezTo>
                  <a:pt x="166" y="13"/>
                  <a:pt x="175" y="20"/>
                  <a:pt x="182" y="30"/>
                </a:cubicBezTo>
                <a:cubicBezTo>
                  <a:pt x="186" y="52"/>
                  <a:pt x="184" y="52"/>
                  <a:pt x="202" y="64"/>
                </a:cubicBezTo>
                <a:cubicBezTo>
                  <a:pt x="208" y="68"/>
                  <a:pt x="220" y="76"/>
                  <a:pt x="220" y="76"/>
                </a:cubicBezTo>
                <a:cubicBezTo>
                  <a:pt x="227" y="86"/>
                  <a:pt x="230" y="85"/>
                  <a:pt x="234" y="98"/>
                </a:cubicBezTo>
                <a:cubicBezTo>
                  <a:pt x="236" y="104"/>
                  <a:pt x="240" y="116"/>
                  <a:pt x="240" y="116"/>
                </a:cubicBezTo>
                <a:cubicBezTo>
                  <a:pt x="234" y="141"/>
                  <a:pt x="229" y="170"/>
                  <a:pt x="220" y="194"/>
                </a:cubicBezTo>
                <a:cubicBezTo>
                  <a:pt x="217" y="202"/>
                  <a:pt x="211" y="205"/>
                  <a:pt x="208" y="212"/>
                </a:cubicBezTo>
                <a:cubicBezTo>
                  <a:pt x="203" y="222"/>
                  <a:pt x="204" y="234"/>
                  <a:pt x="196" y="242"/>
                </a:cubicBezTo>
                <a:cubicBezTo>
                  <a:pt x="190" y="248"/>
                  <a:pt x="180" y="260"/>
                  <a:pt x="180" y="260"/>
                </a:cubicBezTo>
                <a:cubicBezTo>
                  <a:pt x="177" y="287"/>
                  <a:pt x="171" y="294"/>
                  <a:pt x="164" y="316"/>
                </a:cubicBezTo>
                <a:cubicBezTo>
                  <a:pt x="168" y="362"/>
                  <a:pt x="174" y="364"/>
                  <a:pt x="138" y="382"/>
                </a:cubicBezTo>
                <a:cubicBezTo>
                  <a:pt x="123" y="378"/>
                  <a:pt x="119" y="379"/>
                  <a:pt x="112" y="366"/>
                </a:cubicBezTo>
                <a:cubicBezTo>
                  <a:pt x="120" y="334"/>
                  <a:pt x="105" y="315"/>
                  <a:pt x="90" y="288"/>
                </a:cubicBezTo>
                <a:cubicBezTo>
                  <a:pt x="87" y="283"/>
                  <a:pt x="87" y="275"/>
                  <a:pt x="82" y="272"/>
                </a:cubicBezTo>
                <a:cubicBezTo>
                  <a:pt x="58" y="260"/>
                  <a:pt x="36" y="248"/>
                  <a:pt x="12" y="236"/>
                </a:cubicBezTo>
                <a:cubicBezTo>
                  <a:pt x="8" y="230"/>
                  <a:pt x="0" y="218"/>
                  <a:pt x="0" y="218"/>
                </a:cubicBezTo>
                <a:cubicBezTo>
                  <a:pt x="2" y="181"/>
                  <a:pt x="6" y="145"/>
                  <a:pt x="12" y="108"/>
                </a:cubicBezTo>
                <a:cubicBezTo>
                  <a:pt x="15" y="93"/>
                  <a:pt x="16" y="71"/>
                  <a:pt x="30" y="62"/>
                </a:cubicBezTo>
                <a:cubicBezTo>
                  <a:pt x="41" y="41"/>
                  <a:pt x="76" y="26"/>
                  <a:pt x="98" y="22"/>
                </a:cubicBezTo>
                <a:cubicBezTo>
                  <a:pt x="112" y="15"/>
                  <a:pt x="155" y="7"/>
                  <a:pt x="162" y="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684213" y="1844675"/>
            <a:ext cx="1017587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Приазовский</a:t>
            </a:r>
          </a:p>
          <a:p>
            <a:pPr algn="ctr">
              <a:defRPr/>
            </a:pPr>
            <a:r>
              <a:rPr lang="ru-RU" sz="800" dirty="0"/>
              <a:t>Республиканский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45 тыс. га</a:t>
            </a:r>
          </a:p>
        </p:txBody>
      </p:sp>
      <p:sp>
        <p:nvSpPr>
          <p:cNvPr id="8201" name="Freeform 11"/>
          <p:cNvSpPr>
            <a:spLocks/>
          </p:cNvSpPr>
          <p:nvPr/>
        </p:nvSpPr>
        <p:spPr bwMode="auto">
          <a:xfrm>
            <a:off x="2168525" y="2174875"/>
            <a:ext cx="214313" cy="292100"/>
          </a:xfrm>
          <a:custGeom>
            <a:avLst/>
            <a:gdLst>
              <a:gd name="T0" fmla="*/ 2147483647 w 135"/>
              <a:gd name="T1" fmla="*/ 2147483647 h 184"/>
              <a:gd name="T2" fmla="*/ 2147483647 w 135"/>
              <a:gd name="T3" fmla="*/ 2147483647 h 184"/>
              <a:gd name="T4" fmla="*/ 2147483647 w 135"/>
              <a:gd name="T5" fmla="*/ 2147483647 h 184"/>
              <a:gd name="T6" fmla="*/ 2147483647 w 135"/>
              <a:gd name="T7" fmla="*/ 2147483647 h 184"/>
              <a:gd name="T8" fmla="*/ 2147483647 w 135"/>
              <a:gd name="T9" fmla="*/ 2147483647 h 184"/>
              <a:gd name="T10" fmla="*/ 0 w 135"/>
              <a:gd name="T11" fmla="*/ 2147483647 h 184"/>
              <a:gd name="T12" fmla="*/ 2147483647 w 135"/>
              <a:gd name="T13" fmla="*/ 2147483647 h 184"/>
              <a:gd name="T14" fmla="*/ 2147483647 w 135"/>
              <a:gd name="T15" fmla="*/ 2147483647 h 184"/>
              <a:gd name="T16" fmla="*/ 2147483647 w 135"/>
              <a:gd name="T17" fmla="*/ 2147483647 h 184"/>
              <a:gd name="T18" fmla="*/ 2147483647 w 135"/>
              <a:gd name="T19" fmla="*/ 2147483647 h 184"/>
              <a:gd name="T20" fmla="*/ 2147483647 w 135"/>
              <a:gd name="T21" fmla="*/ 2147483647 h 184"/>
              <a:gd name="T22" fmla="*/ 2147483647 w 135"/>
              <a:gd name="T23" fmla="*/ 2147483647 h 184"/>
              <a:gd name="T24" fmla="*/ 2147483647 w 135"/>
              <a:gd name="T25" fmla="*/ 2147483647 h 184"/>
              <a:gd name="T26" fmla="*/ 2147483647 w 135"/>
              <a:gd name="T27" fmla="*/ 2147483647 h 184"/>
              <a:gd name="T28" fmla="*/ 2147483647 w 135"/>
              <a:gd name="T29" fmla="*/ 2147483647 h 184"/>
              <a:gd name="T30" fmla="*/ 2147483647 w 135"/>
              <a:gd name="T31" fmla="*/ 2147483647 h 184"/>
              <a:gd name="T32" fmla="*/ 2147483647 w 135"/>
              <a:gd name="T33" fmla="*/ 2147483647 h 1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5"/>
              <a:gd name="T52" fmla="*/ 0 h 184"/>
              <a:gd name="T53" fmla="*/ 135 w 135"/>
              <a:gd name="T54" fmla="*/ 184 h 1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5" h="184">
                <a:moveTo>
                  <a:pt x="60" y="142"/>
                </a:moveTo>
                <a:cubicBezTo>
                  <a:pt x="56" y="148"/>
                  <a:pt x="48" y="160"/>
                  <a:pt x="48" y="160"/>
                </a:cubicBezTo>
                <a:cubicBezTo>
                  <a:pt x="47" y="167"/>
                  <a:pt x="48" y="174"/>
                  <a:pt x="44" y="180"/>
                </a:cubicBezTo>
                <a:cubicBezTo>
                  <a:pt x="42" y="184"/>
                  <a:pt x="32" y="184"/>
                  <a:pt x="32" y="184"/>
                </a:cubicBezTo>
                <a:cubicBezTo>
                  <a:pt x="26" y="183"/>
                  <a:pt x="13" y="182"/>
                  <a:pt x="8" y="176"/>
                </a:cubicBezTo>
                <a:cubicBezTo>
                  <a:pt x="5" y="172"/>
                  <a:pt x="0" y="164"/>
                  <a:pt x="0" y="164"/>
                </a:cubicBezTo>
                <a:cubicBezTo>
                  <a:pt x="9" y="127"/>
                  <a:pt x="25" y="89"/>
                  <a:pt x="40" y="54"/>
                </a:cubicBezTo>
                <a:cubicBezTo>
                  <a:pt x="45" y="43"/>
                  <a:pt x="49" y="29"/>
                  <a:pt x="60" y="22"/>
                </a:cubicBezTo>
                <a:cubicBezTo>
                  <a:pt x="71" y="0"/>
                  <a:pt x="62" y="5"/>
                  <a:pt x="88" y="8"/>
                </a:cubicBezTo>
                <a:cubicBezTo>
                  <a:pt x="95" y="12"/>
                  <a:pt x="101" y="14"/>
                  <a:pt x="108" y="16"/>
                </a:cubicBezTo>
                <a:cubicBezTo>
                  <a:pt x="113" y="21"/>
                  <a:pt x="126" y="30"/>
                  <a:pt x="126" y="30"/>
                </a:cubicBezTo>
                <a:cubicBezTo>
                  <a:pt x="135" y="56"/>
                  <a:pt x="120" y="75"/>
                  <a:pt x="106" y="96"/>
                </a:cubicBezTo>
                <a:cubicBezTo>
                  <a:pt x="103" y="101"/>
                  <a:pt x="95" y="99"/>
                  <a:pt x="90" y="102"/>
                </a:cubicBezTo>
                <a:cubicBezTo>
                  <a:pt x="83" y="112"/>
                  <a:pt x="77" y="114"/>
                  <a:pt x="70" y="126"/>
                </a:cubicBezTo>
                <a:cubicBezTo>
                  <a:pt x="68" y="130"/>
                  <a:pt x="67" y="136"/>
                  <a:pt x="62" y="138"/>
                </a:cubicBezTo>
                <a:cubicBezTo>
                  <a:pt x="60" y="139"/>
                  <a:pt x="57" y="138"/>
                  <a:pt x="56" y="140"/>
                </a:cubicBezTo>
                <a:cubicBezTo>
                  <a:pt x="55" y="141"/>
                  <a:pt x="59" y="141"/>
                  <a:pt x="60" y="1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2195513" y="1700213"/>
            <a:ext cx="1655762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Калининский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5,2 тыс. га</a:t>
            </a:r>
          </a:p>
        </p:txBody>
      </p:sp>
      <p:sp>
        <p:nvSpPr>
          <p:cNvPr id="8203" name="Freeform 13"/>
          <p:cNvSpPr>
            <a:spLocks/>
          </p:cNvSpPr>
          <p:nvPr/>
        </p:nvSpPr>
        <p:spPr bwMode="auto">
          <a:xfrm>
            <a:off x="158750" y="3006725"/>
            <a:ext cx="576263" cy="361950"/>
          </a:xfrm>
          <a:custGeom>
            <a:avLst/>
            <a:gdLst>
              <a:gd name="T0" fmla="*/ 2147483647 w 363"/>
              <a:gd name="T1" fmla="*/ 2147483647 h 228"/>
              <a:gd name="T2" fmla="*/ 2147483647 w 363"/>
              <a:gd name="T3" fmla="*/ 2147483647 h 228"/>
              <a:gd name="T4" fmla="*/ 2147483647 w 363"/>
              <a:gd name="T5" fmla="*/ 2147483647 h 228"/>
              <a:gd name="T6" fmla="*/ 2147483647 w 363"/>
              <a:gd name="T7" fmla="*/ 2147483647 h 228"/>
              <a:gd name="T8" fmla="*/ 2147483647 w 363"/>
              <a:gd name="T9" fmla="*/ 2147483647 h 228"/>
              <a:gd name="T10" fmla="*/ 2147483647 w 363"/>
              <a:gd name="T11" fmla="*/ 2147483647 h 228"/>
              <a:gd name="T12" fmla="*/ 2147483647 w 363"/>
              <a:gd name="T13" fmla="*/ 2147483647 h 228"/>
              <a:gd name="T14" fmla="*/ 2147483647 w 363"/>
              <a:gd name="T15" fmla="*/ 2147483647 h 228"/>
              <a:gd name="T16" fmla="*/ 2147483647 w 363"/>
              <a:gd name="T17" fmla="*/ 2147483647 h 228"/>
              <a:gd name="T18" fmla="*/ 2147483647 w 363"/>
              <a:gd name="T19" fmla="*/ 2147483647 h 228"/>
              <a:gd name="T20" fmla="*/ 2147483647 w 363"/>
              <a:gd name="T21" fmla="*/ 2147483647 h 228"/>
              <a:gd name="T22" fmla="*/ 2147483647 w 363"/>
              <a:gd name="T23" fmla="*/ 2147483647 h 228"/>
              <a:gd name="T24" fmla="*/ 2147483647 w 363"/>
              <a:gd name="T25" fmla="*/ 2147483647 h 228"/>
              <a:gd name="T26" fmla="*/ 2147483647 w 363"/>
              <a:gd name="T27" fmla="*/ 2147483647 h 228"/>
              <a:gd name="T28" fmla="*/ 2147483647 w 363"/>
              <a:gd name="T29" fmla="*/ 2147483647 h 228"/>
              <a:gd name="T30" fmla="*/ 2147483647 w 363"/>
              <a:gd name="T31" fmla="*/ 2147483647 h 228"/>
              <a:gd name="T32" fmla="*/ 2147483647 w 363"/>
              <a:gd name="T33" fmla="*/ 2147483647 h 228"/>
              <a:gd name="T34" fmla="*/ 2147483647 w 363"/>
              <a:gd name="T35" fmla="*/ 2147483647 h 228"/>
              <a:gd name="T36" fmla="*/ 0 w 363"/>
              <a:gd name="T37" fmla="*/ 2147483647 h 228"/>
              <a:gd name="T38" fmla="*/ 2147483647 w 363"/>
              <a:gd name="T39" fmla="*/ 2147483647 h 228"/>
              <a:gd name="T40" fmla="*/ 2147483647 w 363"/>
              <a:gd name="T41" fmla="*/ 2147483647 h 228"/>
              <a:gd name="T42" fmla="*/ 2147483647 w 363"/>
              <a:gd name="T43" fmla="*/ 2147483647 h 228"/>
              <a:gd name="T44" fmla="*/ 2147483647 w 363"/>
              <a:gd name="T45" fmla="*/ 2147483647 h 228"/>
              <a:gd name="T46" fmla="*/ 2147483647 w 363"/>
              <a:gd name="T47" fmla="*/ 2147483647 h 228"/>
              <a:gd name="T48" fmla="*/ 2147483647 w 363"/>
              <a:gd name="T49" fmla="*/ 2147483647 h 228"/>
              <a:gd name="T50" fmla="*/ 2147483647 w 363"/>
              <a:gd name="T51" fmla="*/ 2147483647 h 228"/>
              <a:gd name="T52" fmla="*/ 2147483647 w 363"/>
              <a:gd name="T53" fmla="*/ 0 h 228"/>
              <a:gd name="T54" fmla="*/ 2147483647 w 363"/>
              <a:gd name="T55" fmla="*/ 2147483647 h 228"/>
              <a:gd name="T56" fmla="*/ 2147483647 w 363"/>
              <a:gd name="T57" fmla="*/ 2147483647 h 228"/>
              <a:gd name="T58" fmla="*/ 2147483647 w 363"/>
              <a:gd name="T59" fmla="*/ 2147483647 h 228"/>
              <a:gd name="T60" fmla="*/ 2147483647 w 363"/>
              <a:gd name="T61" fmla="*/ 2147483647 h 2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63"/>
              <a:gd name="T94" fmla="*/ 0 h 228"/>
              <a:gd name="T95" fmla="*/ 363 w 363"/>
              <a:gd name="T96" fmla="*/ 228 h 22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63" h="228">
                <a:moveTo>
                  <a:pt x="222" y="42"/>
                </a:moveTo>
                <a:cubicBezTo>
                  <a:pt x="215" y="44"/>
                  <a:pt x="202" y="48"/>
                  <a:pt x="202" y="48"/>
                </a:cubicBezTo>
                <a:cubicBezTo>
                  <a:pt x="189" y="42"/>
                  <a:pt x="183" y="31"/>
                  <a:pt x="172" y="24"/>
                </a:cubicBezTo>
                <a:cubicBezTo>
                  <a:pt x="154" y="27"/>
                  <a:pt x="153" y="24"/>
                  <a:pt x="148" y="42"/>
                </a:cubicBezTo>
                <a:cubicBezTo>
                  <a:pt x="153" y="62"/>
                  <a:pt x="153" y="95"/>
                  <a:pt x="168" y="110"/>
                </a:cubicBezTo>
                <a:cubicBezTo>
                  <a:pt x="176" y="118"/>
                  <a:pt x="190" y="119"/>
                  <a:pt x="200" y="122"/>
                </a:cubicBezTo>
                <a:cubicBezTo>
                  <a:pt x="214" y="117"/>
                  <a:pt x="228" y="114"/>
                  <a:pt x="242" y="110"/>
                </a:cubicBezTo>
                <a:cubicBezTo>
                  <a:pt x="264" y="95"/>
                  <a:pt x="309" y="99"/>
                  <a:pt x="328" y="98"/>
                </a:cubicBezTo>
                <a:cubicBezTo>
                  <a:pt x="343" y="99"/>
                  <a:pt x="363" y="95"/>
                  <a:pt x="354" y="112"/>
                </a:cubicBezTo>
                <a:cubicBezTo>
                  <a:pt x="361" y="140"/>
                  <a:pt x="348" y="137"/>
                  <a:pt x="324" y="140"/>
                </a:cubicBezTo>
                <a:cubicBezTo>
                  <a:pt x="304" y="147"/>
                  <a:pt x="278" y="150"/>
                  <a:pt x="260" y="160"/>
                </a:cubicBezTo>
                <a:cubicBezTo>
                  <a:pt x="241" y="170"/>
                  <a:pt x="227" y="176"/>
                  <a:pt x="206" y="180"/>
                </a:cubicBezTo>
                <a:cubicBezTo>
                  <a:pt x="192" y="183"/>
                  <a:pt x="179" y="188"/>
                  <a:pt x="166" y="192"/>
                </a:cubicBezTo>
                <a:cubicBezTo>
                  <a:pt x="160" y="194"/>
                  <a:pt x="148" y="200"/>
                  <a:pt x="148" y="200"/>
                </a:cubicBezTo>
                <a:cubicBezTo>
                  <a:pt x="138" y="214"/>
                  <a:pt x="141" y="211"/>
                  <a:pt x="126" y="216"/>
                </a:cubicBezTo>
                <a:cubicBezTo>
                  <a:pt x="119" y="215"/>
                  <a:pt x="111" y="214"/>
                  <a:pt x="104" y="212"/>
                </a:cubicBezTo>
                <a:cubicBezTo>
                  <a:pt x="99" y="210"/>
                  <a:pt x="92" y="204"/>
                  <a:pt x="92" y="204"/>
                </a:cubicBezTo>
                <a:cubicBezTo>
                  <a:pt x="64" y="208"/>
                  <a:pt x="40" y="219"/>
                  <a:pt x="14" y="228"/>
                </a:cubicBezTo>
                <a:cubicBezTo>
                  <a:pt x="8" y="224"/>
                  <a:pt x="0" y="212"/>
                  <a:pt x="0" y="212"/>
                </a:cubicBezTo>
                <a:cubicBezTo>
                  <a:pt x="8" y="178"/>
                  <a:pt x="23" y="145"/>
                  <a:pt x="46" y="118"/>
                </a:cubicBezTo>
                <a:cubicBezTo>
                  <a:pt x="55" y="107"/>
                  <a:pt x="55" y="103"/>
                  <a:pt x="68" y="94"/>
                </a:cubicBezTo>
                <a:cubicBezTo>
                  <a:pt x="74" y="90"/>
                  <a:pt x="86" y="82"/>
                  <a:pt x="86" y="82"/>
                </a:cubicBezTo>
                <a:cubicBezTo>
                  <a:pt x="95" y="64"/>
                  <a:pt x="89" y="69"/>
                  <a:pt x="100" y="62"/>
                </a:cubicBezTo>
                <a:cubicBezTo>
                  <a:pt x="101" y="58"/>
                  <a:pt x="103" y="49"/>
                  <a:pt x="106" y="46"/>
                </a:cubicBezTo>
                <a:cubicBezTo>
                  <a:pt x="109" y="43"/>
                  <a:pt x="118" y="38"/>
                  <a:pt x="118" y="38"/>
                </a:cubicBezTo>
                <a:cubicBezTo>
                  <a:pt x="119" y="35"/>
                  <a:pt x="140" y="12"/>
                  <a:pt x="144" y="8"/>
                </a:cubicBezTo>
                <a:cubicBezTo>
                  <a:pt x="147" y="5"/>
                  <a:pt x="156" y="0"/>
                  <a:pt x="156" y="0"/>
                </a:cubicBezTo>
                <a:cubicBezTo>
                  <a:pt x="167" y="16"/>
                  <a:pt x="159" y="11"/>
                  <a:pt x="178" y="14"/>
                </a:cubicBezTo>
                <a:cubicBezTo>
                  <a:pt x="200" y="21"/>
                  <a:pt x="197" y="22"/>
                  <a:pt x="228" y="24"/>
                </a:cubicBezTo>
                <a:cubicBezTo>
                  <a:pt x="234" y="34"/>
                  <a:pt x="230" y="36"/>
                  <a:pt x="220" y="38"/>
                </a:cubicBezTo>
                <a:cubicBezTo>
                  <a:pt x="215" y="46"/>
                  <a:pt x="214" y="45"/>
                  <a:pt x="222" y="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34925" y="2492375"/>
            <a:ext cx="1193800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Тамано-запорожский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30,0 тыс. га</a:t>
            </a:r>
          </a:p>
        </p:txBody>
      </p:sp>
      <p:sp>
        <p:nvSpPr>
          <p:cNvPr id="8205" name="Freeform 15"/>
          <p:cNvSpPr>
            <a:spLocks/>
          </p:cNvSpPr>
          <p:nvPr/>
        </p:nvSpPr>
        <p:spPr bwMode="auto">
          <a:xfrm>
            <a:off x="1476375" y="3644900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107950" y="3789363"/>
            <a:ext cx="100012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«Красная Горка»</a:t>
            </a:r>
          </a:p>
          <a:p>
            <a:pPr algn="ctr">
              <a:defRPr/>
            </a:pPr>
            <a:r>
              <a:rPr lang="ru-RU" sz="800" dirty="0"/>
              <a:t>12,0 тыс. га</a:t>
            </a:r>
          </a:p>
        </p:txBody>
      </p:sp>
      <p:sp>
        <p:nvSpPr>
          <p:cNvPr id="8207" name="Freeform 17"/>
          <p:cNvSpPr>
            <a:spLocks/>
          </p:cNvSpPr>
          <p:nvPr/>
        </p:nvSpPr>
        <p:spPr bwMode="auto">
          <a:xfrm>
            <a:off x="1917700" y="3467100"/>
            <a:ext cx="477838" cy="228600"/>
          </a:xfrm>
          <a:custGeom>
            <a:avLst/>
            <a:gdLst>
              <a:gd name="T0" fmla="*/ 2147483647 w 301"/>
              <a:gd name="T1" fmla="*/ 2147483647 h 144"/>
              <a:gd name="T2" fmla="*/ 2147483647 w 301"/>
              <a:gd name="T3" fmla="*/ 2147483647 h 144"/>
              <a:gd name="T4" fmla="*/ 2147483647 w 301"/>
              <a:gd name="T5" fmla="*/ 2147483647 h 144"/>
              <a:gd name="T6" fmla="*/ 2147483647 w 301"/>
              <a:gd name="T7" fmla="*/ 2147483647 h 144"/>
              <a:gd name="T8" fmla="*/ 2147483647 w 301"/>
              <a:gd name="T9" fmla="*/ 2147483647 h 144"/>
              <a:gd name="T10" fmla="*/ 2147483647 w 301"/>
              <a:gd name="T11" fmla="*/ 2147483647 h 144"/>
              <a:gd name="T12" fmla="*/ 2147483647 w 301"/>
              <a:gd name="T13" fmla="*/ 2147483647 h 144"/>
              <a:gd name="T14" fmla="*/ 2147483647 w 301"/>
              <a:gd name="T15" fmla="*/ 2147483647 h 144"/>
              <a:gd name="T16" fmla="*/ 2147483647 w 301"/>
              <a:gd name="T17" fmla="*/ 2147483647 h 144"/>
              <a:gd name="T18" fmla="*/ 2147483647 w 301"/>
              <a:gd name="T19" fmla="*/ 2147483647 h 144"/>
              <a:gd name="T20" fmla="*/ 2147483647 w 301"/>
              <a:gd name="T21" fmla="*/ 2147483647 h 144"/>
              <a:gd name="T22" fmla="*/ 2147483647 w 301"/>
              <a:gd name="T23" fmla="*/ 2147483647 h 144"/>
              <a:gd name="T24" fmla="*/ 2147483647 w 301"/>
              <a:gd name="T25" fmla="*/ 2147483647 h 144"/>
              <a:gd name="T26" fmla="*/ 2147483647 w 301"/>
              <a:gd name="T27" fmla="*/ 2147483647 h 144"/>
              <a:gd name="T28" fmla="*/ 2147483647 w 301"/>
              <a:gd name="T29" fmla="*/ 2147483647 h 144"/>
              <a:gd name="T30" fmla="*/ 2147483647 w 301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1"/>
              <a:gd name="T49" fmla="*/ 0 h 144"/>
              <a:gd name="T50" fmla="*/ 301 w 301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1" h="144">
                <a:moveTo>
                  <a:pt x="1" y="60"/>
                </a:moveTo>
                <a:cubicBezTo>
                  <a:pt x="6" y="68"/>
                  <a:pt x="15" y="81"/>
                  <a:pt x="22" y="87"/>
                </a:cubicBezTo>
                <a:cubicBezTo>
                  <a:pt x="47" y="107"/>
                  <a:pt x="86" y="103"/>
                  <a:pt x="112" y="120"/>
                </a:cubicBezTo>
                <a:cubicBezTo>
                  <a:pt x="137" y="136"/>
                  <a:pt x="146" y="138"/>
                  <a:pt x="175" y="144"/>
                </a:cubicBezTo>
                <a:cubicBezTo>
                  <a:pt x="239" y="136"/>
                  <a:pt x="208" y="142"/>
                  <a:pt x="241" y="120"/>
                </a:cubicBezTo>
                <a:cubicBezTo>
                  <a:pt x="245" y="108"/>
                  <a:pt x="248" y="100"/>
                  <a:pt x="259" y="93"/>
                </a:cubicBezTo>
                <a:cubicBezTo>
                  <a:pt x="265" y="32"/>
                  <a:pt x="250" y="85"/>
                  <a:pt x="289" y="57"/>
                </a:cubicBezTo>
                <a:cubicBezTo>
                  <a:pt x="299" y="50"/>
                  <a:pt x="301" y="21"/>
                  <a:pt x="301" y="21"/>
                </a:cubicBezTo>
                <a:cubicBezTo>
                  <a:pt x="299" y="17"/>
                  <a:pt x="298" y="12"/>
                  <a:pt x="295" y="9"/>
                </a:cubicBezTo>
                <a:cubicBezTo>
                  <a:pt x="286" y="0"/>
                  <a:pt x="228" y="20"/>
                  <a:pt x="214" y="24"/>
                </a:cubicBezTo>
                <a:cubicBezTo>
                  <a:pt x="207" y="26"/>
                  <a:pt x="200" y="28"/>
                  <a:pt x="193" y="30"/>
                </a:cubicBezTo>
                <a:cubicBezTo>
                  <a:pt x="187" y="32"/>
                  <a:pt x="175" y="36"/>
                  <a:pt x="175" y="36"/>
                </a:cubicBezTo>
                <a:cubicBezTo>
                  <a:pt x="143" y="28"/>
                  <a:pt x="117" y="34"/>
                  <a:pt x="85" y="39"/>
                </a:cubicBezTo>
                <a:cubicBezTo>
                  <a:pt x="54" y="54"/>
                  <a:pt x="66" y="52"/>
                  <a:pt x="40" y="39"/>
                </a:cubicBezTo>
                <a:cubicBezTo>
                  <a:pt x="28" y="47"/>
                  <a:pt x="27" y="52"/>
                  <a:pt x="13" y="57"/>
                </a:cubicBezTo>
                <a:cubicBezTo>
                  <a:pt x="0" y="62"/>
                  <a:pt x="1" y="68"/>
                  <a:pt x="1" y="6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auto">
          <a:xfrm>
            <a:off x="1979613" y="3068638"/>
            <a:ext cx="15081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Крымский государственный</a:t>
            </a:r>
          </a:p>
          <a:p>
            <a:pPr algn="ctr">
              <a:defRPr/>
            </a:pPr>
            <a:r>
              <a:rPr lang="ru-RU" sz="800" dirty="0"/>
              <a:t>заказник 15,0 тыс. га</a:t>
            </a:r>
          </a:p>
        </p:txBody>
      </p:sp>
      <p:sp>
        <p:nvSpPr>
          <p:cNvPr id="8209" name="Freeform 19"/>
          <p:cNvSpPr>
            <a:spLocks/>
          </p:cNvSpPr>
          <p:nvPr/>
        </p:nvSpPr>
        <p:spPr bwMode="auto">
          <a:xfrm>
            <a:off x="4305300" y="2235200"/>
            <a:ext cx="320675" cy="412750"/>
          </a:xfrm>
          <a:custGeom>
            <a:avLst/>
            <a:gdLst>
              <a:gd name="T0" fmla="*/ 2147483647 w 202"/>
              <a:gd name="T1" fmla="*/ 2147483647 h 260"/>
              <a:gd name="T2" fmla="*/ 2147483647 w 202"/>
              <a:gd name="T3" fmla="*/ 2147483647 h 260"/>
              <a:gd name="T4" fmla="*/ 2147483647 w 202"/>
              <a:gd name="T5" fmla="*/ 2147483647 h 260"/>
              <a:gd name="T6" fmla="*/ 2147483647 w 202"/>
              <a:gd name="T7" fmla="*/ 2147483647 h 260"/>
              <a:gd name="T8" fmla="*/ 0 w 202"/>
              <a:gd name="T9" fmla="*/ 2147483647 h 260"/>
              <a:gd name="T10" fmla="*/ 2147483647 w 202"/>
              <a:gd name="T11" fmla="*/ 2147483647 h 260"/>
              <a:gd name="T12" fmla="*/ 2147483647 w 202"/>
              <a:gd name="T13" fmla="*/ 2147483647 h 260"/>
              <a:gd name="T14" fmla="*/ 2147483647 w 202"/>
              <a:gd name="T15" fmla="*/ 2147483647 h 260"/>
              <a:gd name="T16" fmla="*/ 2147483647 w 202"/>
              <a:gd name="T17" fmla="*/ 2147483647 h 260"/>
              <a:gd name="T18" fmla="*/ 2147483647 w 202"/>
              <a:gd name="T19" fmla="*/ 2147483647 h 260"/>
              <a:gd name="T20" fmla="*/ 2147483647 w 202"/>
              <a:gd name="T21" fmla="*/ 2147483647 h 260"/>
              <a:gd name="T22" fmla="*/ 2147483647 w 202"/>
              <a:gd name="T23" fmla="*/ 2147483647 h 260"/>
              <a:gd name="T24" fmla="*/ 2147483647 w 202"/>
              <a:gd name="T25" fmla="*/ 2147483647 h 260"/>
              <a:gd name="T26" fmla="*/ 2147483647 w 202"/>
              <a:gd name="T27" fmla="*/ 2147483647 h 260"/>
              <a:gd name="T28" fmla="*/ 2147483647 w 202"/>
              <a:gd name="T29" fmla="*/ 2147483647 h 260"/>
              <a:gd name="T30" fmla="*/ 2147483647 w 202"/>
              <a:gd name="T31" fmla="*/ 2147483647 h 260"/>
              <a:gd name="T32" fmla="*/ 2147483647 w 202"/>
              <a:gd name="T33" fmla="*/ 2147483647 h 260"/>
              <a:gd name="T34" fmla="*/ 2147483647 w 202"/>
              <a:gd name="T35" fmla="*/ 2147483647 h 260"/>
              <a:gd name="T36" fmla="*/ 2147483647 w 202"/>
              <a:gd name="T37" fmla="*/ 2147483647 h 260"/>
              <a:gd name="T38" fmla="*/ 2147483647 w 202"/>
              <a:gd name="T39" fmla="*/ 2147483647 h 2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2"/>
              <a:gd name="T61" fmla="*/ 0 h 260"/>
              <a:gd name="T62" fmla="*/ 202 w 202"/>
              <a:gd name="T63" fmla="*/ 260 h 2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2" h="260">
                <a:moveTo>
                  <a:pt x="171" y="257"/>
                </a:moveTo>
                <a:cubicBezTo>
                  <a:pt x="129" y="252"/>
                  <a:pt x="126" y="248"/>
                  <a:pt x="93" y="254"/>
                </a:cubicBezTo>
                <a:cubicBezTo>
                  <a:pt x="85" y="256"/>
                  <a:pt x="69" y="260"/>
                  <a:pt x="69" y="260"/>
                </a:cubicBezTo>
                <a:cubicBezTo>
                  <a:pt x="50" y="258"/>
                  <a:pt x="30" y="260"/>
                  <a:pt x="12" y="254"/>
                </a:cubicBezTo>
                <a:cubicBezTo>
                  <a:pt x="5" y="252"/>
                  <a:pt x="0" y="236"/>
                  <a:pt x="0" y="236"/>
                </a:cubicBezTo>
                <a:cubicBezTo>
                  <a:pt x="1" y="229"/>
                  <a:pt x="3" y="182"/>
                  <a:pt x="15" y="176"/>
                </a:cubicBezTo>
                <a:cubicBezTo>
                  <a:pt x="24" y="171"/>
                  <a:pt x="35" y="172"/>
                  <a:pt x="45" y="170"/>
                </a:cubicBezTo>
                <a:cubicBezTo>
                  <a:pt x="74" y="151"/>
                  <a:pt x="43" y="118"/>
                  <a:pt x="30" y="98"/>
                </a:cubicBezTo>
                <a:cubicBezTo>
                  <a:pt x="33" y="70"/>
                  <a:pt x="30" y="62"/>
                  <a:pt x="48" y="44"/>
                </a:cubicBezTo>
                <a:cubicBezTo>
                  <a:pt x="53" y="28"/>
                  <a:pt x="56" y="7"/>
                  <a:pt x="72" y="2"/>
                </a:cubicBezTo>
                <a:cubicBezTo>
                  <a:pt x="91" y="3"/>
                  <a:pt x="111" y="0"/>
                  <a:pt x="129" y="5"/>
                </a:cubicBezTo>
                <a:cubicBezTo>
                  <a:pt x="134" y="6"/>
                  <a:pt x="131" y="15"/>
                  <a:pt x="132" y="20"/>
                </a:cubicBezTo>
                <a:cubicBezTo>
                  <a:pt x="135" y="32"/>
                  <a:pt x="139" y="37"/>
                  <a:pt x="150" y="41"/>
                </a:cubicBezTo>
                <a:cubicBezTo>
                  <a:pt x="166" y="39"/>
                  <a:pt x="182" y="35"/>
                  <a:pt x="198" y="35"/>
                </a:cubicBezTo>
                <a:cubicBezTo>
                  <a:pt x="202" y="35"/>
                  <a:pt x="191" y="38"/>
                  <a:pt x="189" y="41"/>
                </a:cubicBezTo>
                <a:cubicBezTo>
                  <a:pt x="178" y="53"/>
                  <a:pt x="175" y="62"/>
                  <a:pt x="171" y="77"/>
                </a:cubicBezTo>
                <a:cubicBezTo>
                  <a:pt x="164" y="104"/>
                  <a:pt x="157" y="147"/>
                  <a:pt x="141" y="170"/>
                </a:cubicBezTo>
                <a:cubicBezTo>
                  <a:pt x="143" y="195"/>
                  <a:pt x="139" y="204"/>
                  <a:pt x="162" y="212"/>
                </a:cubicBezTo>
                <a:cubicBezTo>
                  <a:pt x="178" y="236"/>
                  <a:pt x="165" y="235"/>
                  <a:pt x="165" y="257"/>
                </a:cubicBezTo>
                <a:cubicBezTo>
                  <a:pt x="165" y="259"/>
                  <a:pt x="169" y="257"/>
                  <a:pt x="171" y="257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Text Box 20"/>
          <p:cNvSpPr txBox="1">
            <a:spLocks noChangeArrowheads="1"/>
          </p:cNvSpPr>
          <p:nvPr/>
        </p:nvSpPr>
        <p:spPr bwMode="auto">
          <a:xfrm>
            <a:off x="3995738" y="1844675"/>
            <a:ext cx="1195387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Новоберезанский</a:t>
            </a:r>
          </a:p>
          <a:p>
            <a:pPr algn="ctr">
              <a:defRPr/>
            </a:pPr>
            <a:r>
              <a:rPr lang="ru-RU" sz="800" dirty="0"/>
              <a:t>Заказник 30,6 тыс. га</a:t>
            </a:r>
          </a:p>
        </p:txBody>
      </p:sp>
      <p:sp>
        <p:nvSpPr>
          <p:cNvPr id="8211" name="Freeform 21"/>
          <p:cNvSpPr>
            <a:spLocks/>
          </p:cNvSpPr>
          <p:nvPr/>
        </p:nvSpPr>
        <p:spPr bwMode="auto">
          <a:xfrm>
            <a:off x="5624513" y="1843088"/>
            <a:ext cx="300037" cy="238125"/>
          </a:xfrm>
          <a:custGeom>
            <a:avLst/>
            <a:gdLst>
              <a:gd name="T0" fmla="*/ 2147483647 w 189"/>
              <a:gd name="T1" fmla="*/ 2147483647 h 150"/>
              <a:gd name="T2" fmla="*/ 2147483647 w 189"/>
              <a:gd name="T3" fmla="*/ 2147483647 h 150"/>
              <a:gd name="T4" fmla="*/ 2147483647 w 189"/>
              <a:gd name="T5" fmla="*/ 2147483647 h 150"/>
              <a:gd name="T6" fmla="*/ 2147483647 w 189"/>
              <a:gd name="T7" fmla="*/ 2147483647 h 150"/>
              <a:gd name="T8" fmla="*/ 2147483647 w 189"/>
              <a:gd name="T9" fmla="*/ 2147483647 h 150"/>
              <a:gd name="T10" fmla="*/ 2147483647 w 189"/>
              <a:gd name="T11" fmla="*/ 2147483647 h 150"/>
              <a:gd name="T12" fmla="*/ 2147483647 w 189"/>
              <a:gd name="T13" fmla="*/ 2147483647 h 150"/>
              <a:gd name="T14" fmla="*/ 2147483647 w 189"/>
              <a:gd name="T15" fmla="*/ 2147483647 h 150"/>
              <a:gd name="T16" fmla="*/ 2147483647 w 189"/>
              <a:gd name="T17" fmla="*/ 2147483647 h 150"/>
              <a:gd name="T18" fmla="*/ 2147483647 w 189"/>
              <a:gd name="T19" fmla="*/ 2147483647 h 150"/>
              <a:gd name="T20" fmla="*/ 2147483647 w 189"/>
              <a:gd name="T21" fmla="*/ 2147483647 h 150"/>
              <a:gd name="T22" fmla="*/ 2147483647 w 189"/>
              <a:gd name="T23" fmla="*/ 0 h 150"/>
              <a:gd name="T24" fmla="*/ 2147483647 w 189"/>
              <a:gd name="T25" fmla="*/ 2147483647 h 150"/>
              <a:gd name="T26" fmla="*/ 0 w 189"/>
              <a:gd name="T27" fmla="*/ 2147483647 h 150"/>
              <a:gd name="T28" fmla="*/ 2147483647 w 189"/>
              <a:gd name="T29" fmla="*/ 2147483647 h 1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9"/>
              <a:gd name="T46" fmla="*/ 0 h 150"/>
              <a:gd name="T47" fmla="*/ 189 w 189"/>
              <a:gd name="T48" fmla="*/ 150 h 1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9" h="150">
                <a:moveTo>
                  <a:pt x="3" y="15"/>
                </a:moveTo>
                <a:cubicBezTo>
                  <a:pt x="7" y="41"/>
                  <a:pt x="11" y="67"/>
                  <a:pt x="15" y="93"/>
                </a:cubicBezTo>
                <a:cubicBezTo>
                  <a:pt x="16" y="110"/>
                  <a:pt x="10" y="129"/>
                  <a:pt x="18" y="144"/>
                </a:cubicBezTo>
                <a:cubicBezTo>
                  <a:pt x="21" y="150"/>
                  <a:pt x="36" y="132"/>
                  <a:pt x="36" y="132"/>
                </a:cubicBezTo>
                <a:cubicBezTo>
                  <a:pt x="50" y="137"/>
                  <a:pt x="60" y="139"/>
                  <a:pt x="72" y="147"/>
                </a:cubicBezTo>
                <a:cubicBezTo>
                  <a:pt x="99" y="133"/>
                  <a:pt x="89" y="140"/>
                  <a:pt x="105" y="129"/>
                </a:cubicBezTo>
                <a:cubicBezTo>
                  <a:pt x="118" y="102"/>
                  <a:pt x="130" y="110"/>
                  <a:pt x="165" y="105"/>
                </a:cubicBezTo>
                <a:cubicBezTo>
                  <a:pt x="189" y="89"/>
                  <a:pt x="178" y="46"/>
                  <a:pt x="171" y="24"/>
                </a:cubicBezTo>
                <a:cubicBezTo>
                  <a:pt x="169" y="17"/>
                  <a:pt x="153" y="12"/>
                  <a:pt x="153" y="12"/>
                </a:cubicBezTo>
                <a:cubicBezTo>
                  <a:pt x="136" y="18"/>
                  <a:pt x="120" y="26"/>
                  <a:pt x="102" y="30"/>
                </a:cubicBezTo>
                <a:cubicBezTo>
                  <a:pt x="65" y="23"/>
                  <a:pt x="80" y="30"/>
                  <a:pt x="54" y="12"/>
                </a:cubicBezTo>
                <a:cubicBezTo>
                  <a:pt x="45" y="6"/>
                  <a:pt x="24" y="0"/>
                  <a:pt x="24" y="0"/>
                </a:cubicBezTo>
                <a:cubicBezTo>
                  <a:pt x="18" y="2"/>
                  <a:pt x="12" y="4"/>
                  <a:pt x="6" y="6"/>
                </a:cubicBezTo>
                <a:cubicBezTo>
                  <a:pt x="3" y="7"/>
                  <a:pt x="1" y="12"/>
                  <a:pt x="0" y="15"/>
                </a:cubicBezTo>
                <a:cubicBezTo>
                  <a:pt x="0" y="16"/>
                  <a:pt x="2" y="15"/>
                  <a:pt x="3" y="1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Text Box 22"/>
          <p:cNvSpPr txBox="1">
            <a:spLocks noChangeArrowheads="1"/>
          </p:cNvSpPr>
          <p:nvPr/>
        </p:nvSpPr>
        <p:spPr bwMode="auto">
          <a:xfrm>
            <a:off x="4716016" y="1125538"/>
            <a:ext cx="130492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Тихорецкий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 15,2 тыс. га</a:t>
            </a:r>
          </a:p>
        </p:txBody>
      </p:sp>
      <p:sp>
        <p:nvSpPr>
          <p:cNvPr id="8213" name="Freeform 23"/>
          <p:cNvSpPr>
            <a:spLocks/>
          </p:cNvSpPr>
          <p:nvPr/>
        </p:nvSpPr>
        <p:spPr bwMode="auto">
          <a:xfrm>
            <a:off x="4719638" y="4002088"/>
            <a:ext cx="457200" cy="355600"/>
          </a:xfrm>
          <a:custGeom>
            <a:avLst/>
            <a:gdLst>
              <a:gd name="T0" fmla="*/ 0 w 288"/>
              <a:gd name="T1" fmla="*/ 2147483647 h 224"/>
              <a:gd name="T2" fmla="*/ 2147483647 w 288"/>
              <a:gd name="T3" fmla="*/ 2147483647 h 224"/>
              <a:gd name="T4" fmla="*/ 2147483647 w 288"/>
              <a:gd name="T5" fmla="*/ 2147483647 h 224"/>
              <a:gd name="T6" fmla="*/ 2147483647 w 288"/>
              <a:gd name="T7" fmla="*/ 2147483647 h 224"/>
              <a:gd name="T8" fmla="*/ 2147483647 w 288"/>
              <a:gd name="T9" fmla="*/ 2147483647 h 224"/>
              <a:gd name="T10" fmla="*/ 2147483647 w 288"/>
              <a:gd name="T11" fmla="*/ 2147483647 h 224"/>
              <a:gd name="T12" fmla="*/ 2147483647 w 288"/>
              <a:gd name="T13" fmla="*/ 2147483647 h 224"/>
              <a:gd name="T14" fmla="*/ 2147483647 w 288"/>
              <a:gd name="T15" fmla="*/ 2147483647 h 224"/>
              <a:gd name="T16" fmla="*/ 2147483647 w 288"/>
              <a:gd name="T17" fmla="*/ 2147483647 h 224"/>
              <a:gd name="T18" fmla="*/ 2147483647 w 288"/>
              <a:gd name="T19" fmla="*/ 2147483647 h 224"/>
              <a:gd name="T20" fmla="*/ 2147483647 w 288"/>
              <a:gd name="T21" fmla="*/ 2147483647 h 224"/>
              <a:gd name="T22" fmla="*/ 2147483647 w 288"/>
              <a:gd name="T23" fmla="*/ 2147483647 h 224"/>
              <a:gd name="T24" fmla="*/ 2147483647 w 288"/>
              <a:gd name="T25" fmla="*/ 2147483647 h 224"/>
              <a:gd name="T26" fmla="*/ 0 w 288"/>
              <a:gd name="T27" fmla="*/ 2147483647 h 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8"/>
              <a:gd name="T43" fmla="*/ 0 h 224"/>
              <a:gd name="T44" fmla="*/ 288 w 288"/>
              <a:gd name="T45" fmla="*/ 224 h 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8" h="224">
                <a:moveTo>
                  <a:pt x="0" y="5"/>
                </a:moveTo>
                <a:cubicBezTo>
                  <a:pt x="5" y="20"/>
                  <a:pt x="5" y="30"/>
                  <a:pt x="21" y="35"/>
                </a:cubicBezTo>
                <a:cubicBezTo>
                  <a:pt x="53" y="67"/>
                  <a:pt x="53" y="112"/>
                  <a:pt x="84" y="143"/>
                </a:cubicBezTo>
                <a:cubicBezTo>
                  <a:pt x="90" y="160"/>
                  <a:pt x="90" y="175"/>
                  <a:pt x="105" y="185"/>
                </a:cubicBezTo>
                <a:cubicBezTo>
                  <a:pt x="111" y="194"/>
                  <a:pt x="117" y="203"/>
                  <a:pt x="123" y="212"/>
                </a:cubicBezTo>
                <a:cubicBezTo>
                  <a:pt x="127" y="218"/>
                  <a:pt x="141" y="224"/>
                  <a:pt x="141" y="224"/>
                </a:cubicBezTo>
                <a:cubicBezTo>
                  <a:pt x="184" y="217"/>
                  <a:pt x="224" y="211"/>
                  <a:pt x="267" y="215"/>
                </a:cubicBezTo>
                <a:cubicBezTo>
                  <a:pt x="273" y="198"/>
                  <a:pt x="269" y="209"/>
                  <a:pt x="282" y="182"/>
                </a:cubicBezTo>
                <a:cubicBezTo>
                  <a:pt x="284" y="178"/>
                  <a:pt x="288" y="170"/>
                  <a:pt x="288" y="170"/>
                </a:cubicBezTo>
                <a:cubicBezTo>
                  <a:pt x="286" y="149"/>
                  <a:pt x="285" y="128"/>
                  <a:pt x="282" y="107"/>
                </a:cubicBezTo>
                <a:cubicBezTo>
                  <a:pt x="275" y="65"/>
                  <a:pt x="192" y="70"/>
                  <a:pt x="174" y="68"/>
                </a:cubicBezTo>
                <a:cubicBezTo>
                  <a:pt x="159" y="63"/>
                  <a:pt x="148" y="59"/>
                  <a:pt x="135" y="50"/>
                </a:cubicBezTo>
                <a:cubicBezTo>
                  <a:pt x="119" y="18"/>
                  <a:pt x="68" y="23"/>
                  <a:pt x="39" y="20"/>
                </a:cubicBezTo>
                <a:cubicBezTo>
                  <a:pt x="21" y="8"/>
                  <a:pt x="24" y="0"/>
                  <a:pt x="0" y="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Text Box 24"/>
          <p:cNvSpPr txBox="1">
            <a:spLocks noChangeArrowheads="1"/>
          </p:cNvSpPr>
          <p:nvPr/>
        </p:nvSpPr>
        <p:spPr bwMode="auto">
          <a:xfrm>
            <a:off x="3059113" y="3500438"/>
            <a:ext cx="176847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Белореченский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24,95 тыс. га</a:t>
            </a:r>
          </a:p>
        </p:txBody>
      </p:sp>
      <p:sp>
        <p:nvSpPr>
          <p:cNvPr id="8215" name="Freeform 25"/>
          <p:cNvSpPr>
            <a:spLocks/>
          </p:cNvSpPr>
          <p:nvPr/>
        </p:nvSpPr>
        <p:spPr bwMode="auto">
          <a:xfrm>
            <a:off x="5443538" y="3497263"/>
            <a:ext cx="606425" cy="407987"/>
          </a:xfrm>
          <a:custGeom>
            <a:avLst/>
            <a:gdLst>
              <a:gd name="T0" fmla="*/ 2147483647 w 382"/>
              <a:gd name="T1" fmla="*/ 2147483647 h 257"/>
              <a:gd name="T2" fmla="*/ 2147483647 w 382"/>
              <a:gd name="T3" fmla="*/ 2147483647 h 257"/>
              <a:gd name="T4" fmla="*/ 2147483647 w 382"/>
              <a:gd name="T5" fmla="*/ 2147483647 h 257"/>
              <a:gd name="T6" fmla="*/ 2147483647 w 382"/>
              <a:gd name="T7" fmla="*/ 2147483647 h 257"/>
              <a:gd name="T8" fmla="*/ 2147483647 w 382"/>
              <a:gd name="T9" fmla="*/ 2147483647 h 257"/>
              <a:gd name="T10" fmla="*/ 2147483647 w 382"/>
              <a:gd name="T11" fmla="*/ 2147483647 h 257"/>
              <a:gd name="T12" fmla="*/ 2147483647 w 382"/>
              <a:gd name="T13" fmla="*/ 2147483647 h 257"/>
              <a:gd name="T14" fmla="*/ 2147483647 w 382"/>
              <a:gd name="T15" fmla="*/ 2147483647 h 257"/>
              <a:gd name="T16" fmla="*/ 2147483647 w 382"/>
              <a:gd name="T17" fmla="*/ 2147483647 h 257"/>
              <a:gd name="T18" fmla="*/ 2147483647 w 382"/>
              <a:gd name="T19" fmla="*/ 2147483647 h 257"/>
              <a:gd name="T20" fmla="*/ 0 w 382"/>
              <a:gd name="T21" fmla="*/ 2147483647 h 257"/>
              <a:gd name="T22" fmla="*/ 2147483647 w 382"/>
              <a:gd name="T23" fmla="*/ 2147483647 h 257"/>
              <a:gd name="T24" fmla="*/ 2147483647 w 382"/>
              <a:gd name="T25" fmla="*/ 2147483647 h 257"/>
              <a:gd name="T26" fmla="*/ 2147483647 w 382"/>
              <a:gd name="T27" fmla="*/ 2147483647 h 257"/>
              <a:gd name="T28" fmla="*/ 2147483647 w 382"/>
              <a:gd name="T29" fmla="*/ 2147483647 h 257"/>
              <a:gd name="T30" fmla="*/ 2147483647 w 382"/>
              <a:gd name="T31" fmla="*/ 2147483647 h 257"/>
              <a:gd name="T32" fmla="*/ 2147483647 w 382"/>
              <a:gd name="T33" fmla="*/ 2147483647 h 257"/>
              <a:gd name="T34" fmla="*/ 2147483647 w 382"/>
              <a:gd name="T35" fmla="*/ 2147483647 h 257"/>
              <a:gd name="T36" fmla="*/ 2147483647 w 382"/>
              <a:gd name="T37" fmla="*/ 2147483647 h 257"/>
              <a:gd name="T38" fmla="*/ 2147483647 w 382"/>
              <a:gd name="T39" fmla="*/ 2147483647 h 257"/>
              <a:gd name="T40" fmla="*/ 2147483647 w 382"/>
              <a:gd name="T41" fmla="*/ 2147483647 h 257"/>
              <a:gd name="T42" fmla="*/ 2147483647 w 382"/>
              <a:gd name="T43" fmla="*/ 2147483647 h 25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82"/>
              <a:gd name="T67" fmla="*/ 0 h 257"/>
              <a:gd name="T68" fmla="*/ 382 w 382"/>
              <a:gd name="T69" fmla="*/ 257 h 25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82" h="257">
                <a:moveTo>
                  <a:pt x="306" y="257"/>
                </a:moveTo>
                <a:cubicBezTo>
                  <a:pt x="328" y="243"/>
                  <a:pt x="341" y="234"/>
                  <a:pt x="366" y="227"/>
                </a:cubicBezTo>
                <a:cubicBezTo>
                  <a:pt x="372" y="223"/>
                  <a:pt x="382" y="218"/>
                  <a:pt x="381" y="209"/>
                </a:cubicBezTo>
                <a:cubicBezTo>
                  <a:pt x="380" y="204"/>
                  <a:pt x="357" y="177"/>
                  <a:pt x="351" y="173"/>
                </a:cubicBezTo>
                <a:cubicBezTo>
                  <a:pt x="338" y="154"/>
                  <a:pt x="320" y="135"/>
                  <a:pt x="300" y="122"/>
                </a:cubicBezTo>
                <a:cubicBezTo>
                  <a:pt x="291" y="104"/>
                  <a:pt x="298" y="112"/>
                  <a:pt x="276" y="98"/>
                </a:cubicBezTo>
                <a:cubicBezTo>
                  <a:pt x="273" y="96"/>
                  <a:pt x="267" y="92"/>
                  <a:pt x="267" y="92"/>
                </a:cubicBezTo>
                <a:cubicBezTo>
                  <a:pt x="252" y="62"/>
                  <a:pt x="269" y="87"/>
                  <a:pt x="207" y="74"/>
                </a:cubicBezTo>
                <a:cubicBezTo>
                  <a:pt x="177" y="68"/>
                  <a:pt x="144" y="53"/>
                  <a:pt x="114" y="44"/>
                </a:cubicBezTo>
                <a:cubicBezTo>
                  <a:pt x="97" y="33"/>
                  <a:pt x="85" y="19"/>
                  <a:pt x="69" y="8"/>
                </a:cubicBezTo>
                <a:cubicBezTo>
                  <a:pt x="54" y="9"/>
                  <a:pt x="8" y="0"/>
                  <a:pt x="0" y="23"/>
                </a:cubicBezTo>
                <a:cubicBezTo>
                  <a:pt x="8" y="47"/>
                  <a:pt x="33" y="38"/>
                  <a:pt x="51" y="50"/>
                </a:cubicBezTo>
                <a:cubicBezTo>
                  <a:pt x="57" y="54"/>
                  <a:pt x="69" y="62"/>
                  <a:pt x="69" y="62"/>
                </a:cubicBezTo>
                <a:cubicBezTo>
                  <a:pt x="79" y="77"/>
                  <a:pt x="99" y="89"/>
                  <a:pt x="117" y="95"/>
                </a:cubicBezTo>
                <a:cubicBezTo>
                  <a:pt x="135" y="113"/>
                  <a:pt x="154" y="123"/>
                  <a:pt x="177" y="134"/>
                </a:cubicBezTo>
                <a:cubicBezTo>
                  <a:pt x="183" y="137"/>
                  <a:pt x="189" y="140"/>
                  <a:pt x="195" y="143"/>
                </a:cubicBezTo>
                <a:cubicBezTo>
                  <a:pt x="201" y="147"/>
                  <a:pt x="213" y="155"/>
                  <a:pt x="213" y="155"/>
                </a:cubicBezTo>
                <a:cubicBezTo>
                  <a:pt x="220" y="166"/>
                  <a:pt x="232" y="178"/>
                  <a:pt x="243" y="185"/>
                </a:cubicBezTo>
                <a:cubicBezTo>
                  <a:pt x="251" y="196"/>
                  <a:pt x="258" y="195"/>
                  <a:pt x="267" y="206"/>
                </a:cubicBezTo>
                <a:cubicBezTo>
                  <a:pt x="279" y="221"/>
                  <a:pt x="284" y="237"/>
                  <a:pt x="300" y="248"/>
                </a:cubicBezTo>
                <a:cubicBezTo>
                  <a:pt x="302" y="251"/>
                  <a:pt x="302" y="257"/>
                  <a:pt x="306" y="257"/>
                </a:cubicBezTo>
                <a:cubicBezTo>
                  <a:pt x="309" y="257"/>
                  <a:pt x="310" y="234"/>
                  <a:pt x="321" y="245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787900" y="2924175"/>
            <a:ext cx="109061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Средне-Лабинский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27,5 тыс. га</a:t>
            </a:r>
          </a:p>
        </p:txBody>
      </p:sp>
      <p:sp>
        <p:nvSpPr>
          <p:cNvPr id="8217" name="Freeform 27"/>
          <p:cNvSpPr>
            <a:spLocks/>
          </p:cNvSpPr>
          <p:nvPr/>
        </p:nvSpPr>
        <p:spPr bwMode="auto">
          <a:xfrm>
            <a:off x="3070225" y="4572000"/>
            <a:ext cx="1508125" cy="1025525"/>
          </a:xfrm>
          <a:custGeom>
            <a:avLst/>
            <a:gdLst>
              <a:gd name="T0" fmla="*/ 2147483647 w 950"/>
              <a:gd name="T1" fmla="*/ 2147483647 h 646"/>
              <a:gd name="T2" fmla="*/ 2147483647 w 950"/>
              <a:gd name="T3" fmla="*/ 2147483647 h 646"/>
              <a:gd name="T4" fmla="*/ 2147483647 w 950"/>
              <a:gd name="T5" fmla="*/ 2147483647 h 646"/>
              <a:gd name="T6" fmla="*/ 2147483647 w 950"/>
              <a:gd name="T7" fmla="*/ 2147483647 h 646"/>
              <a:gd name="T8" fmla="*/ 2147483647 w 950"/>
              <a:gd name="T9" fmla="*/ 2147483647 h 646"/>
              <a:gd name="T10" fmla="*/ 2147483647 w 950"/>
              <a:gd name="T11" fmla="*/ 2147483647 h 646"/>
              <a:gd name="T12" fmla="*/ 2147483647 w 950"/>
              <a:gd name="T13" fmla="*/ 2147483647 h 646"/>
              <a:gd name="T14" fmla="*/ 2147483647 w 950"/>
              <a:gd name="T15" fmla="*/ 2147483647 h 646"/>
              <a:gd name="T16" fmla="*/ 2147483647 w 950"/>
              <a:gd name="T17" fmla="*/ 2147483647 h 646"/>
              <a:gd name="T18" fmla="*/ 2147483647 w 950"/>
              <a:gd name="T19" fmla="*/ 0 h 646"/>
              <a:gd name="T20" fmla="*/ 2147483647 w 950"/>
              <a:gd name="T21" fmla="*/ 2147483647 h 646"/>
              <a:gd name="T22" fmla="*/ 2147483647 w 950"/>
              <a:gd name="T23" fmla="*/ 2147483647 h 646"/>
              <a:gd name="T24" fmla="*/ 2147483647 w 950"/>
              <a:gd name="T25" fmla="*/ 2147483647 h 646"/>
              <a:gd name="T26" fmla="*/ 2147483647 w 950"/>
              <a:gd name="T27" fmla="*/ 2147483647 h 646"/>
              <a:gd name="T28" fmla="*/ 2147483647 w 950"/>
              <a:gd name="T29" fmla="*/ 2147483647 h 646"/>
              <a:gd name="T30" fmla="*/ 2147483647 w 950"/>
              <a:gd name="T31" fmla="*/ 2147483647 h 646"/>
              <a:gd name="T32" fmla="*/ 2147483647 w 950"/>
              <a:gd name="T33" fmla="*/ 2147483647 h 646"/>
              <a:gd name="T34" fmla="*/ 2147483647 w 950"/>
              <a:gd name="T35" fmla="*/ 2147483647 h 646"/>
              <a:gd name="T36" fmla="*/ 2147483647 w 950"/>
              <a:gd name="T37" fmla="*/ 2147483647 h 646"/>
              <a:gd name="T38" fmla="*/ 2147483647 w 950"/>
              <a:gd name="T39" fmla="*/ 2147483647 h 646"/>
              <a:gd name="T40" fmla="*/ 2147483647 w 950"/>
              <a:gd name="T41" fmla="*/ 2147483647 h 646"/>
              <a:gd name="T42" fmla="*/ 2147483647 w 950"/>
              <a:gd name="T43" fmla="*/ 2147483647 h 646"/>
              <a:gd name="T44" fmla="*/ 2147483647 w 950"/>
              <a:gd name="T45" fmla="*/ 2147483647 h 646"/>
              <a:gd name="T46" fmla="*/ 2147483647 w 950"/>
              <a:gd name="T47" fmla="*/ 2147483647 h 646"/>
              <a:gd name="T48" fmla="*/ 2147483647 w 950"/>
              <a:gd name="T49" fmla="*/ 2147483647 h 646"/>
              <a:gd name="T50" fmla="*/ 2147483647 w 950"/>
              <a:gd name="T51" fmla="*/ 2147483647 h 646"/>
              <a:gd name="T52" fmla="*/ 2147483647 w 950"/>
              <a:gd name="T53" fmla="*/ 2147483647 h 646"/>
              <a:gd name="T54" fmla="*/ 2147483647 w 950"/>
              <a:gd name="T55" fmla="*/ 2147483647 h 646"/>
              <a:gd name="T56" fmla="*/ 2147483647 w 950"/>
              <a:gd name="T57" fmla="*/ 2147483647 h 646"/>
              <a:gd name="T58" fmla="*/ 2147483647 w 950"/>
              <a:gd name="T59" fmla="*/ 2147483647 h 646"/>
              <a:gd name="T60" fmla="*/ 2147483647 w 950"/>
              <a:gd name="T61" fmla="*/ 2147483647 h 646"/>
              <a:gd name="T62" fmla="*/ 2147483647 w 950"/>
              <a:gd name="T63" fmla="*/ 2147483647 h 646"/>
              <a:gd name="T64" fmla="*/ 2147483647 w 950"/>
              <a:gd name="T65" fmla="*/ 2147483647 h 646"/>
              <a:gd name="T66" fmla="*/ 2147483647 w 950"/>
              <a:gd name="T67" fmla="*/ 2147483647 h 646"/>
              <a:gd name="T68" fmla="*/ 2147483647 w 950"/>
              <a:gd name="T69" fmla="*/ 2147483647 h 646"/>
              <a:gd name="T70" fmla="*/ 2147483647 w 950"/>
              <a:gd name="T71" fmla="*/ 2147483647 h 646"/>
              <a:gd name="T72" fmla="*/ 2147483647 w 950"/>
              <a:gd name="T73" fmla="*/ 2147483647 h 646"/>
              <a:gd name="T74" fmla="*/ 2147483647 w 950"/>
              <a:gd name="T75" fmla="*/ 2147483647 h 646"/>
              <a:gd name="T76" fmla="*/ 2147483647 w 950"/>
              <a:gd name="T77" fmla="*/ 2147483647 h 646"/>
              <a:gd name="T78" fmla="*/ 2147483647 w 950"/>
              <a:gd name="T79" fmla="*/ 2147483647 h 646"/>
              <a:gd name="T80" fmla="*/ 2147483647 w 950"/>
              <a:gd name="T81" fmla="*/ 2147483647 h 646"/>
              <a:gd name="T82" fmla="*/ 2147483647 w 950"/>
              <a:gd name="T83" fmla="*/ 2147483647 h 646"/>
              <a:gd name="T84" fmla="*/ 2147483647 w 950"/>
              <a:gd name="T85" fmla="*/ 2147483647 h 646"/>
              <a:gd name="T86" fmla="*/ 2147483647 w 950"/>
              <a:gd name="T87" fmla="*/ 2147483647 h 646"/>
              <a:gd name="T88" fmla="*/ 2147483647 w 950"/>
              <a:gd name="T89" fmla="*/ 2147483647 h 646"/>
              <a:gd name="T90" fmla="*/ 2147483647 w 950"/>
              <a:gd name="T91" fmla="*/ 2147483647 h 646"/>
              <a:gd name="T92" fmla="*/ 2147483647 w 950"/>
              <a:gd name="T93" fmla="*/ 2147483647 h 646"/>
              <a:gd name="T94" fmla="*/ 2147483647 w 950"/>
              <a:gd name="T95" fmla="*/ 2147483647 h 646"/>
              <a:gd name="T96" fmla="*/ 2147483647 w 950"/>
              <a:gd name="T97" fmla="*/ 2147483647 h 646"/>
              <a:gd name="T98" fmla="*/ 2147483647 w 950"/>
              <a:gd name="T99" fmla="*/ 2147483647 h 646"/>
              <a:gd name="T100" fmla="*/ 2147483647 w 950"/>
              <a:gd name="T101" fmla="*/ 2147483647 h 646"/>
              <a:gd name="T102" fmla="*/ 2147483647 w 950"/>
              <a:gd name="T103" fmla="*/ 2147483647 h 6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50"/>
              <a:gd name="T157" fmla="*/ 0 h 646"/>
              <a:gd name="T158" fmla="*/ 950 w 950"/>
              <a:gd name="T159" fmla="*/ 646 h 64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50" h="646">
                <a:moveTo>
                  <a:pt x="94" y="156"/>
                </a:moveTo>
                <a:cubicBezTo>
                  <a:pt x="100" y="180"/>
                  <a:pt x="106" y="191"/>
                  <a:pt x="78" y="200"/>
                </a:cubicBezTo>
                <a:cubicBezTo>
                  <a:pt x="73" y="197"/>
                  <a:pt x="66" y="196"/>
                  <a:pt x="62" y="192"/>
                </a:cubicBezTo>
                <a:cubicBezTo>
                  <a:pt x="59" y="189"/>
                  <a:pt x="61" y="183"/>
                  <a:pt x="58" y="180"/>
                </a:cubicBezTo>
                <a:cubicBezTo>
                  <a:pt x="51" y="173"/>
                  <a:pt x="39" y="173"/>
                  <a:pt x="30" y="168"/>
                </a:cubicBezTo>
                <a:cubicBezTo>
                  <a:pt x="16" y="148"/>
                  <a:pt x="0" y="141"/>
                  <a:pt x="26" y="124"/>
                </a:cubicBezTo>
                <a:cubicBezTo>
                  <a:pt x="43" y="72"/>
                  <a:pt x="49" y="88"/>
                  <a:pt x="122" y="80"/>
                </a:cubicBezTo>
                <a:cubicBezTo>
                  <a:pt x="161" y="67"/>
                  <a:pt x="192" y="62"/>
                  <a:pt x="234" y="56"/>
                </a:cubicBezTo>
                <a:cubicBezTo>
                  <a:pt x="272" y="37"/>
                  <a:pt x="229" y="62"/>
                  <a:pt x="262" y="32"/>
                </a:cubicBezTo>
                <a:cubicBezTo>
                  <a:pt x="277" y="18"/>
                  <a:pt x="297" y="11"/>
                  <a:pt x="314" y="0"/>
                </a:cubicBezTo>
                <a:cubicBezTo>
                  <a:pt x="351" y="4"/>
                  <a:pt x="382" y="17"/>
                  <a:pt x="418" y="24"/>
                </a:cubicBezTo>
                <a:cubicBezTo>
                  <a:pt x="435" y="35"/>
                  <a:pt x="453" y="37"/>
                  <a:pt x="470" y="48"/>
                </a:cubicBezTo>
                <a:cubicBezTo>
                  <a:pt x="473" y="75"/>
                  <a:pt x="470" y="108"/>
                  <a:pt x="494" y="124"/>
                </a:cubicBezTo>
                <a:cubicBezTo>
                  <a:pt x="499" y="139"/>
                  <a:pt x="509" y="141"/>
                  <a:pt x="514" y="156"/>
                </a:cubicBezTo>
                <a:cubicBezTo>
                  <a:pt x="515" y="167"/>
                  <a:pt x="514" y="178"/>
                  <a:pt x="518" y="188"/>
                </a:cubicBezTo>
                <a:cubicBezTo>
                  <a:pt x="525" y="205"/>
                  <a:pt x="543" y="187"/>
                  <a:pt x="518" y="204"/>
                </a:cubicBezTo>
                <a:cubicBezTo>
                  <a:pt x="510" y="229"/>
                  <a:pt x="511" y="285"/>
                  <a:pt x="534" y="300"/>
                </a:cubicBezTo>
                <a:cubicBezTo>
                  <a:pt x="544" y="329"/>
                  <a:pt x="535" y="319"/>
                  <a:pt x="554" y="332"/>
                </a:cubicBezTo>
                <a:cubicBezTo>
                  <a:pt x="559" y="339"/>
                  <a:pt x="560" y="350"/>
                  <a:pt x="566" y="356"/>
                </a:cubicBezTo>
                <a:cubicBezTo>
                  <a:pt x="600" y="390"/>
                  <a:pt x="653" y="395"/>
                  <a:pt x="698" y="400"/>
                </a:cubicBezTo>
                <a:cubicBezTo>
                  <a:pt x="711" y="409"/>
                  <a:pt x="719" y="419"/>
                  <a:pt x="734" y="424"/>
                </a:cubicBezTo>
                <a:cubicBezTo>
                  <a:pt x="748" y="438"/>
                  <a:pt x="765" y="453"/>
                  <a:pt x="782" y="464"/>
                </a:cubicBezTo>
                <a:cubicBezTo>
                  <a:pt x="824" y="458"/>
                  <a:pt x="836" y="460"/>
                  <a:pt x="866" y="440"/>
                </a:cubicBezTo>
                <a:cubicBezTo>
                  <a:pt x="871" y="420"/>
                  <a:pt x="881" y="418"/>
                  <a:pt x="890" y="400"/>
                </a:cubicBezTo>
                <a:cubicBezTo>
                  <a:pt x="907" y="401"/>
                  <a:pt x="926" y="397"/>
                  <a:pt x="942" y="404"/>
                </a:cubicBezTo>
                <a:cubicBezTo>
                  <a:pt x="950" y="408"/>
                  <a:pt x="950" y="428"/>
                  <a:pt x="950" y="428"/>
                </a:cubicBezTo>
                <a:cubicBezTo>
                  <a:pt x="944" y="453"/>
                  <a:pt x="939" y="467"/>
                  <a:pt x="926" y="488"/>
                </a:cubicBezTo>
                <a:cubicBezTo>
                  <a:pt x="921" y="496"/>
                  <a:pt x="910" y="512"/>
                  <a:pt x="910" y="512"/>
                </a:cubicBezTo>
                <a:cubicBezTo>
                  <a:pt x="914" y="542"/>
                  <a:pt x="925" y="561"/>
                  <a:pt x="934" y="588"/>
                </a:cubicBezTo>
                <a:cubicBezTo>
                  <a:pt x="926" y="612"/>
                  <a:pt x="927" y="622"/>
                  <a:pt x="902" y="628"/>
                </a:cubicBezTo>
                <a:cubicBezTo>
                  <a:pt x="875" y="646"/>
                  <a:pt x="875" y="644"/>
                  <a:pt x="838" y="636"/>
                </a:cubicBezTo>
                <a:cubicBezTo>
                  <a:pt x="821" y="602"/>
                  <a:pt x="770" y="581"/>
                  <a:pt x="734" y="572"/>
                </a:cubicBezTo>
                <a:cubicBezTo>
                  <a:pt x="724" y="562"/>
                  <a:pt x="711" y="548"/>
                  <a:pt x="698" y="544"/>
                </a:cubicBezTo>
                <a:cubicBezTo>
                  <a:pt x="679" y="539"/>
                  <a:pt x="642" y="528"/>
                  <a:pt x="642" y="528"/>
                </a:cubicBezTo>
                <a:cubicBezTo>
                  <a:pt x="604" y="505"/>
                  <a:pt x="580" y="506"/>
                  <a:pt x="538" y="492"/>
                </a:cubicBezTo>
                <a:cubicBezTo>
                  <a:pt x="527" y="488"/>
                  <a:pt x="516" y="486"/>
                  <a:pt x="506" y="480"/>
                </a:cubicBezTo>
                <a:cubicBezTo>
                  <a:pt x="498" y="475"/>
                  <a:pt x="482" y="464"/>
                  <a:pt x="482" y="464"/>
                </a:cubicBezTo>
                <a:cubicBezTo>
                  <a:pt x="475" y="451"/>
                  <a:pt x="458" y="437"/>
                  <a:pt x="474" y="424"/>
                </a:cubicBezTo>
                <a:cubicBezTo>
                  <a:pt x="487" y="414"/>
                  <a:pt x="512" y="405"/>
                  <a:pt x="526" y="396"/>
                </a:cubicBezTo>
                <a:cubicBezTo>
                  <a:pt x="530" y="393"/>
                  <a:pt x="538" y="388"/>
                  <a:pt x="538" y="388"/>
                </a:cubicBezTo>
                <a:cubicBezTo>
                  <a:pt x="526" y="364"/>
                  <a:pt x="516" y="359"/>
                  <a:pt x="494" y="344"/>
                </a:cubicBezTo>
                <a:cubicBezTo>
                  <a:pt x="491" y="340"/>
                  <a:pt x="490" y="335"/>
                  <a:pt x="486" y="332"/>
                </a:cubicBezTo>
                <a:cubicBezTo>
                  <a:pt x="483" y="329"/>
                  <a:pt x="477" y="331"/>
                  <a:pt x="474" y="328"/>
                </a:cubicBezTo>
                <a:cubicBezTo>
                  <a:pt x="453" y="301"/>
                  <a:pt x="464" y="291"/>
                  <a:pt x="434" y="276"/>
                </a:cubicBezTo>
                <a:cubicBezTo>
                  <a:pt x="423" y="260"/>
                  <a:pt x="410" y="256"/>
                  <a:pt x="398" y="240"/>
                </a:cubicBezTo>
                <a:cubicBezTo>
                  <a:pt x="359" y="248"/>
                  <a:pt x="335" y="228"/>
                  <a:pt x="302" y="212"/>
                </a:cubicBezTo>
                <a:cubicBezTo>
                  <a:pt x="327" y="209"/>
                  <a:pt x="421" y="214"/>
                  <a:pt x="346" y="164"/>
                </a:cubicBezTo>
                <a:cubicBezTo>
                  <a:pt x="325" y="133"/>
                  <a:pt x="312" y="130"/>
                  <a:pt x="274" y="120"/>
                </a:cubicBezTo>
                <a:cubicBezTo>
                  <a:pt x="217" y="125"/>
                  <a:pt x="157" y="122"/>
                  <a:pt x="102" y="140"/>
                </a:cubicBezTo>
                <a:cubicBezTo>
                  <a:pt x="99" y="144"/>
                  <a:pt x="93" y="147"/>
                  <a:pt x="94" y="152"/>
                </a:cubicBezTo>
                <a:cubicBezTo>
                  <a:pt x="97" y="170"/>
                  <a:pt x="117" y="156"/>
                  <a:pt x="102" y="176"/>
                </a:cubicBezTo>
                <a:cubicBezTo>
                  <a:pt x="100" y="178"/>
                  <a:pt x="97" y="179"/>
                  <a:pt x="94" y="180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8" name="Freeform 28"/>
          <p:cNvSpPr>
            <a:spLocks/>
          </p:cNvSpPr>
          <p:nvPr/>
        </p:nvSpPr>
        <p:spPr bwMode="auto">
          <a:xfrm>
            <a:off x="4064000" y="5513388"/>
            <a:ext cx="2228850" cy="1370012"/>
          </a:xfrm>
          <a:custGeom>
            <a:avLst/>
            <a:gdLst>
              <a:gd name="T0" fmla="*/ 2147483647 w 1404"/>
              <a:gd name="T1" fmla="*/ 2147483647 h 863"/>
              <a:gd name="T2" fmla="*/ 2147483647 w 1404"/>
              <a:gd name="T3" fmla="*/ 2147483647 h 863"/>
              <a:gd name="T4" fmla="*/ 2147483647 w 1404"/>
              <a:gd name="T5" fmla="*/ 2147483647 h 863"/>
              <a:gd name="T6" fmla="*/ 2147483647 w 1404"/>
              <a:gd name="T7" fmla="*/ 2147483647 h 863"/>
              <a:gd name="T8" fmla="*/ 2147483647 w 1404"/>
              <a:gd name="T9" fmla="*/ 2147483647 h 863"/>
              <a:gd name="T10" fmla="*/ 2147483647 w 1404"/>
              <a:gd name="T11" fmla="*/ 2147483647 h 863"/>
              <a:gd name="T12" fmla="*/ 2147483647 w 1404"/>
              <a:gd name="T13" fmla="*/ 2147483647 h 863"/>
              <a:gd name="T14" fmla="*/ 2147483647 w 1404"/>
              <a:gd name="T15" fmla="*/ 2147483647 h 863"/>
              <a:gd name="T16" fmla="*/ 2147483647 w 1404"/>
              <a:gd name="T17" fmla="*/ 2147483647 h 863"/>
              <a:gd name="T18" fmla="*/ 2147483647 w 1404"/>
              <a:gd name="T19" fmla="*/ 2147483647 h 863"/>
              <a:gd name="T20" fmla="*/ 2147483647 w 1404"/>
              <a:gd name="T21" fmla="*/ 2147483647 h 863"/>
              <a:gd name="T22" fmla="*/ 2147483647 w 1404"/>
              <a:gd name="T23" fmla="*/ 2147483647 h 863"/>
              <a:gd name="T24" fmla="*/ 2147483647 w 1404"/>
              <a:gd name="T25" fmla="*/ 2147483647 h 863"/>
              <a:gd name="T26" fmla="*/ 2147483647 w 1404"/>
              <a:gd name="T27" fmla="*/ 2147483647 h 863"/>
              <a:gd name="T28" fmla="*/ 2147483647 w 1404"/>
              <a:gd name="T29" fmla="*/ 2147483647 h 863"/>
              <a:gd name="T30" fmla="*/ 2147483647 w 1404"/>
              <a:gd name="T31" fmla="*/ 2147483647 h 863"/>
              <a:gd name="T32" fmla="*/ 2147483647 w 1404"/>
              <a:gd name="T33" fmla="*/ 2147483647 h 863"/>
              <a:gd name="T34" fmla="*/ 2147483647 w 1404"/>
              <a:gd name="T35" fmla="*/ 2147483647 h 863"/>
              <a:gd name="T36" fmla="*/ 2147483647 w 1404"/>
              <a:gd name="T37" fmla="*/ 2147483647 h 863"/>
              <a:gd name="T38" fmla="*/ 2147483647 w 1404"/>
              <a:gd name="T39" fmla="*/ 2147483647 h 863"/>
              <a:gd name="T40" fmla="*/ 2147483647 w 1404"/>
              <a:gd name="T41" fmla="*/ 2147483647 h 863"/>
              <a:gd name="T42" fmla="*/ 2147483647 w 1404"/>
              <a:gd name="T43" fmla="*/ 2147483647 h 863"/>
              <a:gd name="T44" fmla="*/ 2147483647 w 1404"/>
              <a:gd name="T45" fmla="*/ 2147483647 h 863"/>
              <a:gd name="T46" fmla="*/ 2147483647 w 1404"/>
              <a:gd name="T47" fmla="*/ 2147483647 h 863"/>
              <a:gd name="T48" fmla="*/ 2147483647 w 1404"/>
              <a:gd name="T49" fmla="*/ 2147483647 h 863"/>
              <a:gd name="T50" fmla="*/ 2147483647 w 1404"/>
              <a:gd name="T51" fmla="*/ 2147483647 h 863"/>
              <a:gd name="T52" fmla="*/ 2147483647 w 1404"/>
              <a:gd name="T53" fmla="*/ 2147483647 h 863"/>
              <a:gd name="T54" fmla="*/ 2147483647 w 1404"/>
              <a:gd name="T55" fmla="*/ 2147483647 h 863"/>
              <a:gd name="T56" fmla="*/ 2147483647 w 1404"/>
              <a:gd name="T57" fmla="*/ 2147483647 h 863"/>
              <a:gd name="T58" fmla="*/ 2147483647 w 1404"/>
              <a:gd name="T59" fmla="*/ 2147483647 h 863"/>
              <a:gd name="T60" fmla="*/ 2147483647 w 1404"/>
              <a:gd name="T61" fmla="*/ 2147483647 h 863"/>
              <a:gd name="T62" fmla="*/ 2147483647 w 1404"/>
              <a:gd name="T63" fmla="*/ 2147483647 h 863"/>
              <a:gd name="T64" fmla="*/ 2147483647 w 1404"/>
              <a:gd name="T65" fmla="*/ 2147483647 h 863"/>
              <a:gd name="T66" fmla="*/ 2147483647 w 1404"/>
              <a:gd name="T67" fmla="*/ 2147483647 h 863"/>
              <a:gd name="T68" fmla="*/ 2147483647 w 1404"/>
              <a:gd name="T69" fmla="*/ 2147483647 h 863"/>
              <a:gd name="T70" fmla="*/ 2147483647 w 1404"/>
              <a:gd name="T71" fmla="*/ 2147483647 h 863"/>
              <a:gd name="T72" fmla="*/ 2147483647 w 1404"/>
              <a:gd name="T73" fmla="*/ 2147483647 h 863"/>
              <a:gd name="T74" fmla="*/ 2147483647 w 1404"/>
              <a:gd name="T75" fmla="*/ 2147483647 h 863"/>
              <a:gd name="T76" fmla="*/ 2147483647 w 1404"/>
              <a:gd name="T77" fmla="*/ 2147483647 h 863"/>
              <a:gd name="T78" fmla="*/ 2147483647 w 1404"/>
              <a:gd name="T79" fmla="*/ 2147483647 h 863"/>
              <a:gd name="T80" fmla="*/ 2147483647 w 1404"/>
              <a:gd name="T81" fmla="*/ 2147483647 h 86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04"/>
              <a:gd name="T124" fmla="*/ 0 h 863"/>
              <a:gd name="T125" fmla="*/ 1404 w 1404"/>
              <a:gd name="T126" fmla="*/ 863 h 86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04" h="863">
                <a:moveTo>
                  <a:pt x="0" y="175"/>
                </a:moveTo>
                <a:cubicBezTo>
                  <a:pt x="2" y="167"/>
                  <a:pt x="10" y="122"/>
                  <a:pt x="16" y="115"/>
                </a:cubicBezTo>
                <a:cubicBezTo>
                  <a:pt x="22" y="108"/>
                  <a:pt x="40" y="99"/>
                  <a:pt x="40" y="99"/>
                </a:cubicBezTo>
                <a:cubicBezTo>
                  <a:pt x="51" y="76"/>
                  <a:pt x="55" y="84"/>
                  <a:pt x="76" y="91"/>
                </a:cubicBezTo>
                <a:cubicBezTo>
                  <a:pt x="107" y="81"/>
                  <a:pt x="110" y="82"/>
                  <a:pt x="120" y="51"/>
                </a:cubicBezTo>
                <a:cubicBezTo>
                  <a:pt x="120" y="51"/>
                  <a:pt x="150" y="31"/>
                  <a:pt x="156" y="27"/>
                </a:cubicBezTo>
                <a:cubicBezTo>
                  <a:pt x="160" y="24"/>
                  <a:pt x="168" y="19"/>
                  <a:pt x="168" y="19"/>
                </a:cubicBezTo>
                <a:cubicBezTo>
                  <a:pt x="196" y="26"/>
                  <a:pt x="185" y="24"/>
                  <a:pt x="204" y="39"/>
                </a:cubicBezTo>
                <a:cubicBezTo>
                  <a:pt x="214" y="47"/>
                  <a:pt x="232" y="45"/>
                  <a:pt x="244" y="51"/>
                </a:cubicBezTo>
                <a:cubicBezTo>
                  <a:pt x="297" y="81"/>
                  <a:pt x="344" y="116"/>
                  <a:pt x="404" y="131"/>
                </a:cubicBezTo>
                <a:cubicBezTo>
                  <a:pt x="421" y="142"/>
                  <a:pt x="429" y="160"/>
                  <a:pt x="444" y="175"/>
                </a:cubicBezTo>
                <a:cubicBezTo>
                  <a:pt x="449" y="190"/>
                  <a:pt x="468" y="202"/>
                  <a:pt x="484" y="207"/>
                </a:cubicBezTo>
                <a:cubicBezTo>
                  <a:pt x="456" y="226"/>
                  <a:pt x="501" y="238"/>
                  <a:pt x="520" y="239"/>
                </a:cubicBezTo>
                <a:cubicBezTo>
                  <a:pt x="569" y="241"/>
                  <a:pt x="619" y="242"/>
                  <a:pt x="668" y="243"/>
                </a:cubicBezTo>
                <a:cubicBezTo>
                  <a:pt x="786" y="230"/>
                  <a:pt x="710" y="244"/>
                  <a:pt x="760" y="211"/>
                </a:cubicBezTo>
                <a:cubicBezTo>
                  <a:pt x="763" y="206"/>
                  <a:pt x="764" y="200"/>
                  <a:pt x="768" y="195"/>
                </a:cubicBezTo>
                <a:cubicBezTo>
                  <a:pt x="771" y="191"/>
                  <a:pt x="777" y="191"/>
                  <a:pt x="780" y="187"/>
                </a:cubicBezTo>
                <a:cubicBezTo>
                  <a:pt x="783" y="182"/>
                  <a:pt x="781" y="176"/>
                  <a:pt x="784" y="171"/>
                </a:cubicBezTo>
                <a:cubicBezTo>
                  <a:pt x="789" y="163"/>
                  <a:pt x="811" y="145"/>
                  <a:pt x="820" y="139"/>
                </a:cubicBezTo>
                <a:cubicBezTo>
                  <a:pt x="821" y="134"/>
                  <a:pt x="820" y="127"/>
                  <a:pt x="824" y="123"/>
                </a:cubicBezTo>
                <a:cubicBezTo>
                  <a:pt x="830" y="116"/>
                  <a:pt x="848" y="107"/>
                  <a:pt x="848" y="107"/>
                </a:cubicBezTo>
                <a:cubicBezTo>
                  <a:pt x="849" y="102"/>
                  <a:pt x="848" y="95"/>
                  <a:pt x="852" y="91"/>
                </a:cubicBezTo>
                <a:cubicBezTo>
                  <a:pt x="858" y="84"/>
                  <a:pt x="876" y="75"/>
                  <a:pt x="876" y="75"/>
                </a:cubicBezTo>
                <a:cubicBezTo>
                  <a:pt x="939" y="96"/>
                  <a:pt x="894" y="97"/>
                  <a:pt x="980" y="103"/>
                </a:cubicBezTo>
                <a:cubicBezTo>
                  <a:pt x="1018" y="116"/>
                  <a:pt x="996" y="110"/>
                  <a:pt x="1048" y="115"/>
                </a:cubicBezTo>
                <a:cubicBezTo>
                  <a:pt x="1089" y="123"/>
                  <a:pt x="1106" y="158"/>
                  <a:pt x="1144" y="171"/>
                </a:cubicBezTo>
                <a:cubicBezTo>
                  <a:pt x="1152" y="159"/>
                  <a:pt x="1156" y="161"/>
                  <a:pt x="1148" y="147"/>
                </a:cubicBezTo>
                <a:cubicBezTo>
                  <a:pt x="1143" y="139"/>
                  <a:pt x="1132" y="123"/>
                  <a:pt x="1132" y="123"/>
                </a:cubicBezTo>
                <a:cubicBezTo>
                  <a:pt x="1134" y="106"/>
                  <a:pt x="1142" y="89"/>
                  <a:pt x="1128" y="75"/>
                </a:cubicBezTo>
                <a:cubicBezTo>
                  <a:pt x="1121" y="68"/>
                  <a:pt x="1104" y="59"/>
                  <a:pt x="1104" y="59"/>
                </a:cubicBezTo>
                <a:cubicBezTo>
                  <a:pt x="1117" y="20"/>
                  <a:pt x="1096" y="80"/>
                  <a:pt x="1116" y="31"/>
                </a:cubicBezTo>
                <a:cubicBezTo>
                  <a:pt x="1119" y="23"/>
                  <a:pt x="1124" y="7"/>
                  <a:pt x="1124" y="7"/>
                </a:cubicBezTo>
                <a:cubicBezTo>
                  <a:pt x="1155" y="9"/>
                  <a:pt x="1189" y="0"/>
                  <a:pt x="1216" y="15"/>
                </a:cubicBezTo>
                <a:cubicBezTo>
                  <a:pt x="1235" y="26"/>
                  <a:pt x="1256" y="50"/>
                  <a:pt x="1276" y="59"/>
                </a:cubicBezTo>
                <a:cubicBezTo>
                  <a:pt x="1299" y="70"/>
                  <a:pt x="1336" y="72"/>
                  <a:pt x="1360" y="75"/>
                </a:cubicBezTo>
                <a:cubicBezTo>
                  <a:pt x="1404" y="90"/>
                  <a:pt x="1361" y="137"/>
                  <a:pt x="1348" y="163"/>
                </a:cubicBezTo>
                <a:cubicBezTo>
                  <a:pt x="1351" y="197"/>
                  <a:pt x="1353" y="227"/>
                  <a:pt x="1364" y="259"/>
                </a:cubicBezTo>
                <a:cubicBezTo>
                  <a:pt x="1366" y="305"/>
                  <a:pt x="1382" y="348"/>
                  <a:pt x="1356" y="387"/>
                </a:cubicBezTo>
                <a:cubicBezTo>
                  <a:pt x="1360" y="419"/>
                  <a:pt x="1356" y="427"/>
                  <a:pt x="1380" y="443"/>
                </a:cubicBezTo>
                <a:cubicBezTo>
                  <a:pt x="1368" y="466"/>
                  <a:pt x="1356" y="469"/>
                  <a:pt x="1332" y="475"/>
                </a:cubicBezTo>
                <a:cubicBezTo>
                  <a:pt x="1317" y="498"/>
                  <a:pt x="1307" y="502"/>
                  <a:pt x="1332" y="519"/>
                </a:cubicBezTo>
                <a:cubicBezTo>
                  <a:pt x="1345" y="538"/>
                  <a:pt x="1338" y="526"/>
                  <a:pt x="1348" y="555"/>
                </a:cubicBezTo>
                <a:cubicBezTo>
                  <a:pt x="1349" y="559"/>
                  <a:pt x="1352" y="567"/>
                  <a:pt x="1352" y="567"/>
                </a:cubicBezTo>
                <a:cubicBezTo>
                  <a:pt x="1338" y="589"/>
                  <a:pt x="1352" y="614"/>
                  <a:pt x="1364" y="635"/>
                </a:cubicBezTo>
                <a:cubicBezTo>
                  <a:pt x="1369" y="643"/>
                  <a:pt x="1380" y="659"/>
                  <a:pt x="1380" y="659"/>
                </a:cubicBezTo>
                <a:cubicBezTo>
                  <a:pt x="1366" y="729"/>
                  <a:pt x="1376" y="688"/>
                  <a:pt x="1336" y="675"/>
                </a:cubicBezTo>
                <a:cubicBezTo>
                  <a:pt x="1321" y="676"/>
                  <a:pt x="1306" y="676"/>
                  <a:pt x="1292" y="679"/>
                </a:cubicBezTo>
                <a:cubicBezTo>
                  <a:pt x="1261" y="685"/>
                  <a:pt x="1236" y="711"/>
                  <a:pt x="1204" y="719"/>
                </a:cubicBezTo>
                <a:cubicBezTo>
                  <a:pt x="1164" y="710"/>
                  <a:pt x="1107" y="675"/>
                  <a:pt x="1072" y="671"/>
                </a:cubicBezTo>
                <a:cubicBezTo>
                  <a:pt x="1026" y="666"/>
                  <a:pt x="979" y="666"/>
                  <a:pt x="932" y="663"/>
                </a:cubicBezTo>
                <a:cubicBezTo>
                  <a:pt x="891" y="642"/>
                  <a:pt x="855" y="666"/>
                  <a:pt x="816" y="679"/>
                </a:cubicBezTo>
                <a:cubicBezTo>
                  <a:pt x="801" y="684"/>
                  <a:pt x="776" y="703"/>
                  <a:pt x="776" y="703"/>
                </a:cubicBezTo>
                <a:cubicBezTo>
                  <a:pt x="763" y="723"/>
                  <a:pt x="767" y="751"/>
                  <a:pt x="744" y="759"/>
                </a:cubicBezTo>
                <a:cubicBezTo>
                  <a:pt x="734" y="774"/>
                  <a:pt x="722" y="776"/>
                  <a:pt x="712" y="791"/>
                </a:cubicBezTo>
                <a:cubicBezTo>
                  <a:pt x="705" y="843"/>
                  <a:pt x="718" y="850"/>
                  <a:pt x="680" y="863"/>
                </a:cubicBezTo>
                <a:cubicBezTo>
                  <a:pt x="664" y="852"/>
                  <a:pt x="646" y="837"/>
                  <a:pt x="628" y="831"/>
                </a:cubicBezTo>
                <a:cubicBezTo>
                  <a:pt x="607" y="799"/>
                  <a:pt x="574" y="744"/>
                  <a:pt x="540" y="727"/>
                </a:cubicBezTo>
                <a:cubicBezTo>
                  <a:pt x="530" y="708"/>
                  <a:pt x="521" y="706"/>
                  <a:pt x="504" y="695"/>
                </a:cubicBezTo>
                <a:cubicBezTo>
                  <a:pt x="495" y="677"/>
                  <a:pt x="485" y="670"/>
                  <a:pt x="468" y="659"/>
                </a:cubicBezTo>
                <a:cubicBezTo>
                  <a:pt x="448" y="629"/>
                  <a:pt x="460" y="641"/>
                  <a:pt x="436" y="623"/>
                </a:cubicBezTo>
                <a:cubicBezTo>
                  <a:pt x="437" y="615"/>
                  <a:pt x="441" y="607"/>
                  <a:pt x="440" y="599"/>
                </a:cubicBezTo>
                <a:cubicBezTo>
                  <a:pt x="439" y="594"/>
                  <a:pt x="433" y="592"/>
                  <a:pt x="432" y="587"/>
                </a:cubicBezTo>
                <a:cubicBezTo>
                  <a:pt x="429" y="572"/>
                  <a:pt x="449" y="563"/>
                  <a:pt x="460" y="559"/>
                </a:cubicBezTo>
                <a:cubicBezTo>
                  <a:pt x="471" y="513"/>
                  <a:pt x="454" y="568"/>
                  <a:pt x="476" y="535"/>
                </a:cubicBezTo>
                <a:cubicBezTo>
                  <a:pt x="497" y="504"/>
                  <a:pt x="462" y="531"/>
                  <a:pt x="492" y="511"/>
                </a:cubicBezTo>
                <a:cubicBezTo>
                  <a:pt x="511" y="473"/>
                  <a:pt x="496" y="477"/>
                  <a:pt x="528" y="483"/>
                </a:cubicBezTo>
                <a:cubicBezTo>
                  <a:pt x="553" y="500"/>
                  <a:pt x="591" y="500"/>
                  <a:pt x="620" y="503"/>
                </a:cubicBezTo>
                <a:cubicBezTo>
                  <a:pt x="625" y="500"/>
                  <a:pt x="634" y="501"/>
                  <a:pt x="636" y="495"/>
                </a:cubicBezTo>
                <a:cubicBezTo>
                  <a:pt x="641" y="482"/>
                  <a:pt x="604" y="467"/>
                  <a:pt x="604" y="467"/>
                </a:cubicBezTo>
                <a:cubicBezTo>
                  <a:pt x="605" y="458"/>
                  <a:pt x="622" y="416"/>
                  <a:pt x="612" y="407"/>
                </a:cubicBezTo>
                <a:cubicBezTo>
                  <a:pt x="609" y="404"/>
                  <a:pt x="561" y="392"/>
                  <a:pt x="560" y="391"/>
                </a:cubicBezTo>
                <a:cubicBezTo>
                  <a:pt x="537" y="382"/>
                  <a:pt x="532" y="378"/>
                  <a:pt x="516" y="367"/>
                </a:cubicBezTo>
                <a:cubicBezTo>
                  <a:pt x="480" y="373"/>
                  <a:pt x="443" y="383"/>
                  <a:pt x="408" y="395"/>
                </a:cubicBezTo>
                <a:cubicBezTo>
                  <a:pt x="396" y="412"/>
                  <a:pt x="365" y="424"/>
                  <a:pt x="344" y="431"/>
                </a:cubicBezTo>
                <a:cubicBezTo>
                  <a:pt x="325" y="460"/>
                  <a:pt x="352" y="507"/>
                  <a:pt x="316" y="519"/>
                </a:cubicBezTo>
                <a:cubicBezTo>
                  <a:pt x="309" y="516"/>
                  <a:pt x="302" y="516"/>
                  <a:pt x="296" y="511"/>
                </a:cubicBezTo>
                <a:cubicBezTo>
                  <a:pt x="287" y="503"/>
                  <a:pt x="278" y="462"/>
                  <a:pt x="268" y="455"/>
                </a:cubicBezTo>
                <a:cubicBezTo>
                  <a:pt x="255" y="446"/>
                  <a:pt x="245" y="436"/>
                  <a:pt x="232" y="427"/>
                </a:cubicBezTo>
                <a:cubicBezTo>
                  <a:pt x="220" y="402"/>
                  <a:pt x="180" y="331"/>
                  <a:pt x="156" y="315"/>
                </a:cubicBezTo>
                <a:cubicBezTo>
                  <a:pt x="128" y="273"/>
                  <a:pt x="173" y="336"/>
                  <a:pt x="132" y="295"/>
                </a:cubicBezTo>
                <a:cubicBezTo>
                  <a:pt x="111" y="274"/>
                  <a:pt x="117" y="264"/>
                  <a:pt x="92" y="251"/>
                </a:cubicBezTo>
                <a:cubicBezTo>
                  <a:pt x="82" y="237"/>
                  <a:pt x="81" y="225"/>
                  <a:pt x="64" y="219"/>
                </a:cubicBezTo>
                <a:cubicBezTo>
                  <a:pt x="50" y="198"/>
                  <a:pt x="29" y="165"/>
                  <a:pt x="0" y="17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Text Box 29"/>
          <p:cNvSpPr txBox="1">
            <a:spLocks noChangeArrowheads="1"/>
          </p:cNvSpPr>
          <p:nvPr/>
        </p:nvSpPr>
        <p:spPr bwMode="auto">
          <a:xfrm>
            <a:off x="2310210" y="4149080"/>
            <a:ext cx="1109662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Горячеключевской </a:t>
            </a:r>
          </a:p>
          <a:p>
            <a:pPr algn="ctr">
              <a:defRPr/>
            </a:pPr>
            <a:r>
              <a:rPr lang="ru-RU" sz="800" dirty="0"/>
              <a:t>охотзаказник</a:t>
            </a:r>
          </a:p>
          <a:p>
            <a:pPr algn="ctr">
              <a:defRPr/>
            </a:pPr>
            <a:r>
              <a:rPr lang="ru-RU" sz="800" dirty="0"/>
              <a:t>38,0 тыс. га</a:t>
            </a:r>
          </a:p>
        </p:txBody>
      </p:sp>
      <p:sp>
        <p:nvSpPr>
          <p:cNvPr id="15388" name="Text Box 33"/>
          <p:cNvSpPr txBox="1">
            <a:spLocks noChangeArrowheads="1"/>
          </p:cNvSpPr>
          <p:nvPr/>
        </p:nvSpPr>
        <p:spPr bwMode="auto">
          <a:xfrm>
            <a:off x="3275856" y="6417071"/>
            <a:ext cx="156686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Кавказский государственный</a:t>
            </a:r>
          </a:p>
          <a:p>
            <a:pPr algn="ctr">
              <a:defRPr/>
            </a:pPr>
            <a:r>
              <a:rPr lang="ru-RU" sz="800" dirty="0"/>
              <a:t>Биосферный заповедник</a:t>
            </a:r>
          </a:p>
          <a:p>
            <a:pPr algn="ctr">
              <a:defRPr/>
            </a:pPr>
            <a:r>
              <a:rPr lang="ru-RU" sz="800" dirty="0"/>
              <a:t>262,2 тыс. га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072188" y="697636"/>
            <a:ext cx="3071812" cy="523167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223" name="Группа 46"/>
          <p:cNvGrpSpPr>
            <a:grpSpLocks/>
          </p:cNvGrpSpPr>
          <p:nvPr/>
        </p:nvGrpSpPr>
        <p:grpSpPr bwMode="auto">
          <a:xfrm>
            <a:off x="6084888" y="1196975"/>
            <a:ext cx="3059112" cy="4537075"/>
            <a:chOff x="6084888" y="1196975"/>
            <a:chExt cx="3059112" cy="4537075"/>
          </a:xfrm>
        </p:grpSpPr>
        <p:sp>
          <p:nvSpPr>
            <p:cNvPr id="8236" name="Табличка 3"/>
            <p:cNvSpPr>
              <a:spLocks noChangeArrowheads="1"/>
            </p:cNvSpPr>
            <p:nvPr/>
          </p:nvSpPr>
          <p:spPr bwMode="auto">
            <a:xfrm>
              <a:off x="7667625" y="2997200"/>
              <a:ext cx="1295400" cy="935038"/>
            </a:xfrm>
            <a:prstGeom prst="plaque">
              <a:avLst>
                <a:gd name="adj" fmla="val 16667"/>
              </a:avLst>
            </a:prstGeom>
            <a:solidFill>
              <a:srgbClr val="FF00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Общая площадь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1 685 154 Га</a:t>
              </a:r>
            </a:p>
          </p:txBody>
        </p:sp>
        <p:sp>
          <p:nvSpPr>
            <p:cNvPr id="8237" name="Прямоугольник 8"/>
            <p:cNvSpPr>
              <a:spLocks noChangeArrowheads="1"/>
            </p:cNvSpPr>
            <p:nvPr/>
          </p:nvSpPr>
          <p:spPr bwMode="auto">
            <a:xfrm>
              <a:off x="6143636" y="2000240"/>
              <a:ext cx="1266825" cy="642937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лесного фонда 1 265 823 Га</a:t>
              </a:r>
            </a:p>
          </p:txBody>
        </p:sp>
        <p:sp>
          <p:nvSpPr>
            <p:cNvPr id="8238" name="Прямоугольник 5"/>
            <p:cNvSpPr>
              <a:spLocks noChangeArrowheads="1"/>
            </p:cNvSpPr>
            <p:nvPr/>
          </p:nvSpPr>
          <p:spPr bwMode="auto">
            <a:xfrm>
              <a:off x="6084888" y="3068638"/>
              <a:ext cx="1193800" cy="711200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населенных пунктов 1 730 Га</a:t>
              </a:r>
            </a:p>
          </p:txBody>
        </p:sp>
        <p:sp>
          <p:nvSpPr>
            <p:cNvPr id="8239" name="Прямоугольник 4"/>
            <p:cNvSpPr>
              <a:spLocks noChangeArrowheads="1"/>
            </p:cNvSpPr>
            <p:nvPr/>
          </p:nvSpPr>
          <p:spPr bwMode="auto">
            <a:xfrm>
              <a:off x="7353300" y="4891088"/>
              <a:ext cx="1790700" cy="842962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особо охраняемых природных территорий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369 945 Га</a:t>
              </a:r>
            </a:p>
          </p:txBody>
        </p:sp>
        <p:sp>
          <p:nvSpPr>
            <p:cNvPr id="8240" name="Прямоугольник 7"/>
            <p:cNvSpPr>
              <a:spLocks noChangeArrowheads="1"/>
            </p:cNvSpPr>
            <p:nvPr/>
          </p:nvSpPr>
          <p:spPr bwMode="auto">
            <a:xfrm>
              <a:off x="6084888" y="4149725"/>
              <a:ext cx="1382712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иных категорий 13 696 Га</a:t>
              </a:r>
            </a:p>
          </p:txBody>
        </p:sp>
        <p:sp>
          <p:nvSpPr>
            <p:cNvPr id="8241" name="Прямоугольник 6"/>
            <p:cNvSpPr>
              <a:spLocks noChangeArrowheads="1"/>
            </p:cNvSpPr>
            <p:nvPr/>
          </p:nvSpPr>
          <p:spPr bwMode="auto">
            <a:xfrm>
              <a:off x="7380288" y="1196975"/>
              <a:ext cx="1641475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обороны и безопасности 33960 Га</a:t>
              </a:r>
            </a:p>
          </p:txBody>
        </p:sp>
        <p:sp>
          <p:nvSpPr>
            <p:cNvPr id="8242" name="Line 144"/>
            <p:cNvSpPr>
              <a:spLocks noChangeShapeType="1"/>
            </p:cNvSpPr>
            <p:nvPr/>
          </p:nvSpPr>
          <p:spPr bwMode="auto">
            <a:xfrm flipV="1">
              <a:off x="8316913" y="1844675"/>
              <a:ext cx="0" cy="11525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Line 145"/>
            <p:cNvSpPr>
              <a:spLocks noChangeShapeType="1"/>
            </p:cNvSpPr>
            <p:nvPr/>
          </p:nvSpPr>
          <p:spPr bwMode="auto">
            <a:xfrm flipH="1" flipV="1">
              <a:off x="7451725" y="2276475"/>
              <a:ext cx="433388" cy="7207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Line 146"/>
            <p:cNvSpPr>
              <a:spLocks noChangeShapeType="1"/>
            </p:cNvSpPr>
            <p:nvPr/>
          </p:nvSpPr>
          <p:spPr bwMode="auto">
            <a:xfrm flipH="1" flipV="1">
              <a:off x="7235825" y="3429000"/>
              <a:ext cx="43180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Line 147"/>
            <p:cNvSpPr>
              <a:spLocks noChangeShapeType="1"/>
            </p:cNvSpPr>
            <p:nvPr/>
          </p:nvSpPr>
          <p:spPr bwMode="auto">
            <a:xfrm>
              <a:off x="8316913" y="3933825"/>
              <a:ext cx="0" cy="9350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Line 148"/>
            <p:cNvSpPr>
              <a:spLocks noChangeShapeType="1"/>
            </p:cNvSpPr>
            <p:nvPr/>
          </p:nvSpPr>
          <p:spPr bwMode="auto">
            <a:xfrm flipH="1">
              <a:off x="7451725" y="3933825"/>
              <a:ext cx="433388" cy="5032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92" name="Text Box 34"/>
          <p:cNvSpPr txBox="1">
            <a:spLocks noChangeArrowheads="1"/>
          </p:cNvSpPr>
          <p:nvPr/>
        </p:nvSpPr>
        <p:spPr bwMode="auto">
          <a:xfrm>
            <a:off x="4716016" y="5157192"/>
            <a:ext cx="1193800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 err="1"/>
              <a:t>Псебайский</a:t>
            </a:r>
            <a:r>
              <a:rPr lang="ru-RU" sz="800" dirty="0"/>
              <a:t> заказник</a:t>
            </a:r>
          </a:p>
          <a:p>
            <a:pPr algn="ctr">
              <a:defRPr/>
            </a:pPr>
            <a:r>
              <a:rPr lang="ru-RU" sz="800" dirty="0"/>
              <a:t>37,4 тыс. га</a:t>
            </a:r>
          </a:p>
        </p:txBody>
      </p:sp>
      <p:sp>
        <p:nvSpPr>
          <p:cNvPr id="15393" name="Text Box 31"/>
          <p:cNvSpPr txBox="1">
            <a:spLocks noChangeArrowheads="1"/>
          </p:cNvSpPr>
          <p:nvPr/>
        </p:nvSpPr>
        <p:spPr bwMode="auto">
          <a:xfrm>
            <a:off x="2843808" y="5373216"/>
            <a:ext cx="12287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Туапсинский заказник</a:t>
            </a:r>
          </a:p>
          <a:p>
            <a:pPr algn="ctr">
              <a:defRPr/>
            </a:pPr>
            <a:r>
              <a:rPr lang="ru-RU" sz="800" dirty="0"/>
              <a:t>15,0 тыс. га</a:t>
            </a:r>
          </a:p>
        </p:txBody>
      </p:sp>
      <p:sp>
        <p:nvSpPr>
          <p:cNvPr id="15394" name="Text Box 32"/>
          <p:cNvSpPr txBox="1">
            <a:spLocks noChangeArrowheads="1"/>
          </p:cNvSpPr>
          <p:nvPr/>
        </p:nvSpPr>
        <p:spPr bwMode="auto">
          <a:xfrm>
            <a:off x="2912939" y="5841008"/>
            <a:ext cx="1443037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Головинский</a:t>
            </a:r>
          </a:p>
          <a:p>
            <a:pPr algn="ctr">
              <a:defRPr/>
            </a:pPr>
            <a:r>
              <a:rPr lang="ru-RU" sz="800" dirty="0"/>
              <a:t>республиканский заказник</a:t>
            </a:r>
          </a:p>
          <a:p>
            <a:pPr algn="ctr">
              <a:defRPr/>
            </a:pPr>
            <a:r>
              <a:rPr lang="ru-RU" sz="800" dirty="0"/>
              <a:t>50,0 тыс. га</a:t>
            </a:r>
          </a:p>
        </p:txBody>
      </p:sp>
      <p:sp>
        <p:nvSpPr>
          <p:cNvPr id="15395" name="Text Box 30"/>
          <p:cNvSpPr txBox="1">
            <a:spLocks noChangeArrowheads="1"/>
          </p:cNvSpPr>
          <p:nvPr/>
        </p:nvSpPr>
        <p:spPr bwMode="auto">
          <a:xfrm>
            <a:off x="2668892" y="4689475"/>
            <a:ext cx="138747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«Причерноморский»</a:t>
            </a:r>
          </a:p>
          <a:p>
            <a:pPr algn="ctr">
              <a:defRPr/>
            </a:pPr>
            <a:r>
              <a:rPr lang="ru-RU" sz="800" dirty="0"/>
              <a:t>государственный</a:t>
            </a:r>
          </a:p>
          <a:p>
            <a:pPr algn="ctr">
              <a:defRPr/>
            </a:pPr>
            <a:r>
              <a:rPr lang="ru-RU" sz="800" dirty="0"/>
              <a:t>Природный охотзаказник</a:t>
            </a:r>
          </a:p>
          <a:p>
            <a:pPr algn="ctr">
              <a:defRPr/>
            </a:pPr>
            <a:r>
              <a:rPr lang="ru-RU" sz="800" dirty="0"/>
              <a:t>58,8 тыс. га</a:t>
            </a:r>
          </a:p>
        </p:txBody>
      </p:sp>
      <p:sp>
        <p:nvSpPr>
          <p:cNvPr id="8228" name="Rectangle 39"/>
          <p:cNvSpPr>
            <a:spLocks noChangeArrowheads="1"/>
          </p:cNvSpPr>
          <p:nvPr/>
        </p:nvSpPr>
        <p:spPr bwMode="auto">
          <a:xfrm>
            <a:off x="6072188" y="5929313"/>
            <a:ext cx="3071812" cy="1000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10" tIns="45660" rIns="91310" bIns="45660" anchor="ctr"/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29" name="Freeform 15"/>
          <p:cNvSpPr>
            <a:spLocks/>
          </p:cNvSpPr>
          <p:nvPr/>
        </p:nvSpPr>
        <p:spPr bwMode="auto">
          <a:xfrm>
            <a:off x="6500813" y="6335713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0" name="TextBox 50"/>
          <p:cNvSpPr txBox="1">
            <a:spLocks noChangeArrowheads="1"/>
          </p:cNvSpPr>
          <p:nvPr/>
        </p:nvSpPr>
        <p:spPr bwMode="auto">
          <a:xfrm>
            <a:off x="6858000" y="6215063"/>
            <a:ext cx="207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Земли особо охраняемых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природных территорий</a:t>
            </a:r>
          </a:p>
        </p:txBody>
      </p:sp>
      <p:sp>
        <p:nvSpPr>
          <p:cNvPr id="8231" name="TextBox 51"/>
          <p:cNvSpPr txBox="1">
            <a:spLocks noChangeArrowheads="1"/>
          </p:cNvSpPr>
          <p:nvPr/>
        </p:nvSpPr>
        <p:spPr bwMode="auto">
          <a:xfrm>
            <a:off x="6643688" y="5929313"/>
            <a:ext cx="1844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Условные обозначения</a:t>
            </a:r>
          </a:p>
        </p:txBody>
      </p:sp>
      <p:sp>
        <p:nvSpPr>
          <p:cNvPr id="8232" name="AutoShape 53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233" name="AutoShape 55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ПРИНАДЛЕЖНОСТЬ ЛЕСНЫХ УГОДИЙ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361F002F-6A19-4378-AB54-2DA7377DD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" y="4878217"/>
            <a:ext cx="2621192" cy="31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6BE6183E-4F44-44F8-8DA6-CA287CA73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" y="5145097"/>
            <a:ext cx="2599219" cy="178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9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66" y="637636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 Box 312"/>
          <p:cNvSpPr txBox="1">
            <a:spLocks noChangeArrowheads="1"/>
          </p:cNvSpPr>
          <p:nvPr/>
        </p:nvSpPr>
        <p:spPr bwMode="auto">
          <a:xfrm>
            <a:off x="0" y="-41501"/>
            <a:ext cx="9144000" cy="7341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РЕКОМЕНДАЦИИ ПО ПРОВЕДЕНИЮ ПРЕВЕНТИВНЫХ МЕРОПРИЯТИЙ </a:t>
            </a:r>
          </a:p>
          <a:p>
            <a:r>
              <a:rPr lang="ru-RU" dirty="0"/>
              <a:t>ПО РИСКУ ВОЗНИКНОВЕНИЯ ПРИРОДНЫХ ПОЖАРОВ НА ТЕРРИТОРИИ КРАСНОДАРСКОГО КРАЯ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060" y="1683768"/>
            <a:ext cx="7368332" cy="32778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контроль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обязательных противопожарных разрывов в населенных пунктах.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патрулирование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местах огнеопасных работ,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соблюдение правил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в постоянной готовности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оповещения населения;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Рекомендовать неукоснительное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по организации минерализованных полос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предприятиям, организациям, учреждениям, другим юридическим лицам и гражданам, ведущих заготовки леса, и деятельность которых связана с лесными массивами, а также населенным пунктам, расположенным вблизи лесных массивов;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роводить разведку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возможного направления распространения пожара;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 случае возникновения возгорания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опашку участков пожара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создать заградительные полосы и осуществить пуск встречного огня;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своевременное реагирование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ответственных должностных лиц от городских и сельских поселений </a:t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возникающие термические аномалии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мобильном приложении «Термические точки».</a:t>
            </a:r>
            <a:endParaRPr lang="ru-RU" sz="1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2070" y="1433295"/>
            <a:ext cx="7368331" cy="21819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5046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11430</TotalTime>
  <Words>762</Words>
  <Application>Microsoft Office PowerPoint</Application>
  <PresentationFormat>Экран (4:3)</PresentationFormat>
  <Paragraphs>133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MS Mincho</vt:lpstr>
      <vt:lpstr>Times New Roman</vt:lpstr>
      <vt:lpstr>Тема Office</vt:lpstr>
      <vt:lpstr>Презентация PowerPoint</vt:lpstr>
      <vt:lpstr>Презентация PowerPoint</vt:lpstr>
      <vt:lpstr>Краснодарский край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1736</cp:revision>
  <cp:lastPrinted>2024-06-10T22:42:05Z</cp:lastPrinted>
  <dcterms:created xsi:type="dcterms:W3CDTF">2020-10-14T14:17:55Z</dcterms:created>
  <dcterms:modified xsi:type="dcterms:W3CDTF">2024-07-30T06:08:02Z</dcterms:modified>
</cp:coreProperties>
</file>