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4" r:id="rId2"/>
    <p:sldId id="270" r:id="rId3"/>
    <p:sldId id="269" r:id="rId4"/>
    <p:sldId id="266" r:id="rId5"/>
    <p:sldId id="267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5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4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068" y="96"/>
      </p:cViewPr>
      <p:guideLst>
        <p:guide orient="horz" pos="2160"/>
        <p:guide pos="3840"/>
      </p:guideLst>
    </p:cSldViewPr>
  </p:slideViewPr>
  <p:notesTextViewPr>
    <p:cViewPr>
      <p:scale>
        <a:sx n="25" d="100"/>
        <a:sy n="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82987-69F3-4DD6-8CD3-E95DBFF75398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AE2D0-5224-424F-A0DF-6BFFD1450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127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DF03-F176-45E7-8DDA-F59CF989BA8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464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DF03-F176-45E7-8DDA-F59CF989BA8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835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DF03-F176-45E7-8DDA-F59CF989BA8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241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DF03-F176-45E7-8DDA-F59CF989BA8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583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DF03-F176-45E7-8DDA-F59CF989BA8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941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CC12-457F-41FE-9E76-48C1B706F3AC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9457-9D5C-4473-9120-F2B495CF8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61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CC12-457F-41FE-9E76-48C1B706F3AC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9457-9D5C-4473-9120-F2B495CF8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689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CC12-457F-41FE-9E76-48C1B706F3AC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9457-9D5C-4473-9120-F2B495CF8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52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CC12-457F-41FE-9E76-48C1B706F3AC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9457-9D5C-4473-9120-F2B495CF8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296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CC12-457F-41FE-9E76-48C1B706F3AC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9457-9D5C-4473-9120-F2B495CF8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9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CC12-457F-41FE-9E76-48C1B706F3AC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9457-9D5C-4473-9120-F2B495CF8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69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CC12-457F-41FE-9E76-48C1B706F3AC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9457-9D5C-4473-9120-F2B495CF8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53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CC12-457F-41FE-9E76-48C1B706F3AC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9457-9D5C-4473-9120-F2B495CF8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833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CC12-457F-41FE-9E76-48C1B706F3AC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9457-9D5C-4473-9120-F2B495CF8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526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CC12-457F-41FE-9E76-48C1B706F3AC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9457-9D5C-4473-9120-F2B495CF8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782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CC12-457F-41FE-9E76-48C1B706F3AC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9457-9D5C-4473-9120-F2B495CF8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39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8CC12-457F-41FE-9E76-48C1B706F3AC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E9457-9D5C-4473-9120-F2B495CF8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83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2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7" y="1203319"/>
            <a:ext cx="12214280" cy="56383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9" y="968435"/>
            <a:ext cx="2876331" cy="1606154"/>
          </a:xfrm>
          <a:prstGeom prst="rect">
            <a:avLst/>
          </a:prstGeom>
        </p:spPr>
      </p:pic>
      <p:pic>
        <p:nvPicPr>
          <p:cNvPr id="436" name="Picture 2" descr="F:\тхамах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" y="2805997"/>
            <a:ext cx="2882904" cy="15911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6" name="Rectangle 93"/>
          <p:cNvSpPr>
            <a:spLocks noChangeArrowheads="1"/>
          </p:cNvSpPr>
          <p:nvPr/>
        </p:nvSpPr>
        <p:spPr bwMode="auto">
          <a:xfrm>
            <a:off x="9953214" y="4195042"/>
            <a:ext cx="2228852" cy="1850368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560879">
              <a:defRPr/>
            </a:pPr>
            <a:endParaRPr lang="ru-RU" altLang="ru-RU" sz="11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28" name="Таблица 427">
            <a:extLst>
              <a:ext uri="{FF2B5EF4-FFF2-40B4-BE49-F238E27FC236}">
                <a16:creationId xmlns:a16="http://schemas.microsoft.com/office/drawing/2014/main" id="{7BD17560-24AB-4085-9401-2FD6087B3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203558"/>
              </p:ext>
            </p:extLst>
          </p:nvPr>
        </p:nvGraphicFramePr>
        <p:xfrm>
          <a:off x="2925454" y="740503"/>
          <a:ext cx="9161955" cy="1112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4433">
                  <a:extLst>
                    <a:ext uri="{9D8B030D-6E8A-4147-A177-3AD203B41FA5}">
                      <a16:colId xmlns:a16="http://schemas.microsoft.com/office/drawing/2014/main" val="935839010"/>
                    </a:ext>
                  </a:extLst>
                </a:gridCol>
                <a:gridCol w="573668">
                  <a:extLst>
                    <a:ext uri="{9D8B030D-6E8A-4147-A177-3AD203B41FA5}">
                      <a16:colId xmlns:a16="http://schemas.microsoft.com/office/drawing/2014/main" val="3624060115"/>
                    </a:ext>
                  </a:extLst>
                </a:gridCol>
                <a:gridCol w="640414">
                  <a:extLst>
                    <a:ext uri="{9D8B030D-6E8A-4147-A177-3AD203B41FA5}">
                      <a16:colId xmlns:a16="http://schemas.microsoft.com/office/drawing/2014/main" val="3138841617"/>
                    </a:ext>
                  </a:extLst>
                </a:gridCol>
                <a:gridCol w="485804">
                  <a:extLst>
                    <a:ext uri="{9D8B030D-6E8A-4147-A177-3AD203B41FA5}">
                      <a16:colId xmlns:a16="http://schemas.microsoft.com/office/drawing/2014/main" val="3973663687"/>
                    </a:ext>
                  </a:extLst>
                </a:gridCol>
                <a:gridCol w="828828">
                  <a:extLst>
                    <a:ext uri="{9D8B030D-6E8A-4147-A177-3AD203B41FA5}">
                      <a16:colId xmlns:a16="http://schemas.microsoft.com/office/drawing/2014/main" val="1850261530"/>
                    </a:ext>
                  </a:extLst>
                </a:gridCol>
                <a:gridCol w="860881">
                  <a:extLst>
                    <a:ext uri="{9D8B030D-6E8A-4147-A177-3AD203B41FA5}">
                      <a16:colId xmlns:a16="http://schemas.microsoft.com/office/drawing/2014/main" val="1388489141"/>
                    </a:ext>
                  </a:extLst>
                </a:gridCol>
                <a:gridCol w="1380813">
                  <a:extLst>
                    <a:ext uri="{9D8B030D-6E8A-4147-A177-3AD203B41FA5}">
                      <a16:colId xmlns:a16="http://schemas.microsoft.com/office/drawing/2014/main" val="902352844"/>
                    </a:ext>
                  </a:extLst>
                </a:gridCol>
                <a:gridCol w="986508">
                  <a:extLst>
                    <a:ext uri="{9D8B030D-6E8A-4147-A177-3AD203B41FA5}">
                      <a16:colId xmlns:a16="http://schemas.microsoft.com/office/drawing/2014/main" val="3929854928"/>
                    </a:ext>
                  </a:extLst>
                </a:gridCol>
                <a:gridCol w="770047">
                  <a:extLst>
                    <a:ext uri="{9D8B030D-6E8A-4147-A177-3AD203B41FA5}">
                      <a16:colId xmlns:a16="http://schemas.microsoft.com/office/drawing/2014/main" val="2744305664"/>
                    </a:ext>
                  </a:extLst>
                </a:gridCol>
                <a:gridCol w="800246">
                  <a:extLst>
                    <a:ext uri="{9D8B030D-6E8A-4147-A177-3AD203B41FA5}">
                      <a16:colId xmlns:a16="http://schemas.microsoft.com/office/drawing/2014/main" val="2387366401"/>
                    </a:ext>
                  </a:extLst>
                </a:gridCol>
                <a:gridCol w="810313">
                  <a:extLst>
                    <a:ext uri="{9D8B030D-6E8A-4147-A177-3AD203B41FA5}">
                      <a16:colId xmlns:a16="http://schemas.microsoft.com/office/drawing/2014/main" val="3548019371"/>
                    </a:ext>
                  </a:extLst>
                </a:gridCol>
              </a:tblGrid>
              <a:tr h="38146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 в зоне возможного подтопления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подтопления, 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Домов/приусадебных участков  в зоне подтопления, шт.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 в зоне ЧС,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Протяжённость затопленных дорог, 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мостов в зоне затопления,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ПОО в зоне подтопления,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СЗО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зоне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9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одтопления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453028"/>
                  </a:ext>
                </a:extLst>
              </a:tr>
              <a:tr h="4095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домов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Население, чел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Детей, чел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417777"/>
                  </a:ext>
                </a:extLst>
              </a:tr>
              <a:tr h="12987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ст. Смоленская</a:t>
                      </a: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3674</a:t>
                      </a: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8186</a:t>
                      </a: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1946</a:t>
                      </a: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60,09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0/9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964512"/>
                  </a:ext>
                </a:extLst>
              </a:tr>
              <a:tr h="1324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Всего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3674</a:t>
                      </a: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8186</a:t>
                      </a: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1946</a:t>
                      </a: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60,09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28" marR="8528" marT="6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0/9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28" marR="8528" marT="6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488328"/>
                  </a:ext>
                </a:extLst>
              </a:tr>
            </a:tbl>
          </a:graphicData>
        </a:graphic>
      </p:graphicFrame>
      <p:grpSp>
        <p:nvGrpSpPr>
          <p:cNvPr id="48" name="Группа 47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49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9" name="Picture 49" descr="original_metal_w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69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66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4" name="Прямоугольник 483"/>
          <p:cNvSpPr/>
          <p:nvPr/>
        </p:nvSpPr>
        <p:spPr>
          <a:xfrm>
            <a:off x="6530" y="732343"/>
            <a:ext cx="2887422" cy="232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метеопараметров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ПОСЛЕДСТВИЙ (МОДЕЛЬ) ПОДТОПЛЕНИЯ</a:t>
            </a:r>
            <a:endParaRPr lang="ru-RU" i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СЕВЕРСКОГО РАЙОНА КРАСНОДАРСКОГО КРАЯ</a:t>
            </a:r>
          </a:p>
          <a:p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29.11-30.11.2023)</a:t>
            </a:r>
          </a:p>
        </p:txBody>
      </p:sp>
      <p:sp>
        <p:nvSpPr>
          <p:cNvPr id="447" name="Прямоугольник 446"/>
          <p:cNvSpPr/>
          <p:nvPr/>
        </p:nvSpPr>
        <p:spPr>
          <a:xfrm>
            <a:off x="6531" y="2562550"/>
            <a:ext cx="2890236" cy="2407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высот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31" y="965174"/>
            <a:ext cx="2890237" cy="1597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4" name="Прямоугольник 513"/>
          <p:cNvSpPr/>
          <p:nvPr/>
        </p:nvSpPr>
        <p:spPr>
          <a:xfrm>
            <a:off x="6531" y="2807252"/>
            <a:ext cx="2890237" cy="1586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7" name="Text Box 97"/>
          <p:cNvSpPr txBox="1">
            <a:spLocks noChangeArrowheads="1"/>
          </p:cNvSpPr>
          <p:nvPr/>
        </p:nvSpPr>
        <p:spPr bwMode="auto">
          <a:xfrm>
            <a:off x="10109626" y="4153940"/>
            <a:ext cx="1888067" cy="32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0647" tIns="85325" rIns="170647" bIns="8532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</a:t>
            </a:r>
          </a:p>
        </p:txBody>
      </p:sp>
      <p:sp>
        <p:nvSpPr>
          <p:cNvPr id="449" name="Text Box 97"/>
          <p:cNvSpPr txBox="1">
            <a:spLocks noChangeArrowheads="1"/>
          </p:cNvSpPr>
          <p:nvPr/>
        </p:nvSpPr>
        <p:spPr bwMode="auto">
          <a:xfrm>
            <a:off x="10243871" y="4786265"/>
            <a:ext cx="784436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altLang="ru-RU" sz="1000" b="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гидропост</a:t>
            </a:r>
            <a:endParaRPr lang="ru-RU" altLang="ru-RU" sz="1000" b="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" name="AutoShape 9"/>
          <p:cNvSpPr>
            <a:spLocks noChangeArrowheads="1"/>
          </p:cNvSpPr>
          <p:nvPr/>
        </p:nvSpPr>
        <p:spPr bwMode="auto">
          <a:xfrm>
            <a:off x="10003135" y="4836257"/>
            <a:ext cx="169407" cy="126609"/>
          </a:xfrm>
          <a:prstGeom prst="triangle">
            <a:avLst>
              <a:gd name="adj" fmla="val 49991"/>
            </a:avLst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253" tIns="45623" rIns="91253" bIns="45623" anchor="ctr"/>
          <a:lstStyle/>
          <a:p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1" name="Прямоугольник 450"/>
          <p:cNvSpPr/>
          <p:nvPr/>
        </p:nvSpPr>
        <p:spPr bwMode="auto">
          <a:xfrm>
            <a:off x="10013685" y="5068305"/>
            <a:ext cx="150282" cy="150284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2" name="Прямоугольник 451"/>
          <p:cNvSpPr/>
          <p:nvPr/>
        </p:nvSpPr>
        <p:spPr bwMode="auto">
          <a:xfrm>
            <a:off x="10013685" y="5287209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3" name="Text Box 97"/>
          <p:cNvSpPr txBox="1">
            <a:spLocks noChangeArrowheads="1"/>
          </p:cNvSpPr>
          <p:nvPr/>
        </p:nvSpPr>
        <p:spPr bwMode="auto">
          <a:xfrm>
            <a:off x="10243871" y="5030151"/>
            <a:ext cx="887029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подтоплено</a:t>
            </a:r>
          </a:p>
        </p:txBody>
      </p:sp>
      <p:sp>
        <p:nvSpPr>
          <p:cNvPr id="454" name="Text Box 97"/>
          <p:cNvSpPr txBox="1">
            <a:spLocks noChangeArrowheads="1"/>
          </p:cNvSpPr>
          <p:nvPr/>
        </p:nvSpPr>
        <p:spPr bwMode="auto">
          <a:xfrm>
            <a:off x="10243871" y="5240587"/>
            <a:ext cx="1920966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прогнозируется подтопление</a:t>
            </a:r>
          </a:p>
        </p:txBody>
      </p:sp>
      <p:sp>
        <p:nvSpPr>
          <p:cNvPr id="455" name="Text Box 97"/>
          <p:cNvSpPr txBox="1">
            <a:spLocks noChangeArrowheads="1"/>
          </p:cNvSpPr>
          <p:nvPr/>
        </p:nvSpPr>
        <p:spPr bwMode="auto">
          <a:xfrm>
            <a:off x="10121848" y="5402788"/>
            <a:ext cx="1553737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зона подтопления</a:t>
            </a:r>
          </a:p>
        </p:txBody>
      </p:sp>
      <p:sp>
        <p:nvSpPr>
          <p:cNvPr id="456" name="Полилиния 455"/>
          <p:cNvSpPr/>
          <p:nvPr/>
        </p:nvSpPr>
        <p:spPr>
          <a:xfrm>
            <a:off x="10038143" y="5511832"/>
            <a:ext cx="148568" cy="108099"/>
          </a:xfrm>
          <a:custGeom>
            <a:avLst/>
            <a:gdLst>
              <a:gd name="connsiteX0" fmla="*/ 0 w 325925"/>
              <a:gd name="connsiteY0" fmla="*/ 73060 h 244640"/>
              <a:gd name="connsiteX1" fmla="*/ 0 w 325925"/>
              <a:gd name="connsiteY1" fmla="*/ 73060 h 244640"/>
              <a:gd name="connsiteX2" fmla="*/ 262551 w 325925"/>
              <a:gd name="connsiteY2" fmla="*/ 236022 h 244640"/>
              <a:gd name="connsiteX3" fmla="*/ 325925 w 325925"/>
              <a:gd name="connsiteY3" fmla="*/ 199808 h 244640"/>
              <a:gd name="connsiteX4" fmla="*/ 298764 w 325925"/>
              <a:gd name="connsiteY4" fmla="*/ 54953 h 244640"/>
              <a:gd name="connsiteX5" fmla="*/ 280657 w 325925"/>
              <a:gd name="connsiteY5" fmla="*/ 27792 h 244640"/>
              <a:gd name="connsiteX6" fmla="*/ 226337 w 325925"/>
              <a:gd name="connsiteY6" fmla="*/ 632 h 244640"/>
              <a:gd name="connsiteX7" fmla="*/ 81481 w 325925"/>
              <a:gd name="connsiteY7" fmla="*/ 27792 h 244640"/>
              <a:gd name="connsiteX8" fmla="*/ 45267 w 325925"/>
              <a:gd name="connsiteY8" fmla="*/ 73060 h 244640"/>
              <a:gd name="connsiteX9" fmla="*/ 0 w 325925"/>
              <a:gd name="connsiteY9" fmla="*/ 73060 h 24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5925" h="244640">
                <a:moveTo>
                  <a:pt x="0" y="73060"/>
                </a:moveTo>
                <a:lnTo>
                  <a:pt x="0" y="73060"/>
                </a:lnTo>
                <a:cubicBezTo>
                  <a:pt x="87517" y="127381"/>
                  <a:pt x="169897" y="191019"/>
                  <a:pt x="262551" y="236022"/>
                </a:cubicBezTo>
                <a:cubicBezTo>
                  <a:pt x="314355" y="261184"/>
                  <a:pt x="317268" y="225779"/>
                  <a:pt x="325925" y="199808"/>
                </a:cubicBezTo>
                <a:cubicBezTo>
                  <a:pt x="322739" y="167949"/>
                  <a:pt x="321574" y="89169"/>
                  <a:pt x="298764" y="54953"/>
                </a:cubicBezTo>
                <a:cubicBezTo>
                  <a:pt x="292728" y="45899"/>
                  <a:pt x="288351" y="35486"/>
                  <a:pt x="280657" y="27792"/>
                </a:cubicBezTo>
                <a:cubicBezTo>
                  <a:pt x="263107" y="10241"/>
                  <a:pt x="248428" y="7995"/>
                  <a:pt x="226337" y="632"/>
                </a:cubicBezTo>
                <a:cubicBezTo>
                  <a:pt x="205508" y="2234"/>
                  <a:pt x="111594" y="-9850"/>
                  <a:pt x="81481" y="27792"/>
                </a:cubicBezTo>
                <a:cubicBezTo>
                  <a:pt x="46674" y="71301"/>
                  <a:pt x="105810" y="42789"/>
                  <a:pt x="45267" y="73060"/>
                </a:cubicBezTo>
                <a:cubicBezTo>
                  <a:pt x="36731" y="77328"/>
                  <a:pt x="7544" y="73060"/>
                  <a:pt x="0" y="73060"/>
                </a:cubicBezTo>
                <a:close/>
              </a:path>
            </a:pathLst>
          </a:cu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7" name="TextBox 5"/>
          <p:cNvSpPr txBox="1">
            <a:spLocks noChangeArrowheads="1"/>
          </p:cNvSpPr>
          <p:nvPr/>
        </p:nvSpPr>
        <p:spPr bwMode="auto">
          <a:xfrm>
            <a:off x="10944336" y="4531557"/>
            <a:ext cx="1154718" cy="2386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населенный пункт</a:t>
            </a:r>
          </a:p>
        </p:txBody>
      </p:sp>
      <p:sp>
        <p:nvSpPr>
          <p:cNvPr id="458" name="Прямоугольная выноска 457"/>
          <p:cNvSpPr>
            <a:spLocks noChangeArrowheads="1"/>
          </p:cNvSpPr>
          <p:nvPr/>
        </p:nvSpPr>
        <p:spPr bwMode="auto">
          <a:xfrm>
            <a:off x="10027366" y="4560929"/>
            <a:ext cx="840577" cy="203664"/>
          </a:xfrm>
          <a:prstGeom prst="wedgeRectCallout">
            <a:avLst>
              <a:gd name="adj1" fmla="val -7762"/>
              <a:gd name="adj2" fmla="val -3969"/>
            </a:avLst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square" lIns="49289" tIns="24647" rIns="49289" bIns="2464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Курджиново</a:t>
            </a:r>
            <a:endParaRPr lang="ru-RU" alt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9" name="Прямая соединительная линия 458"/>
          <p:cNvCxnSpPr/>
          <p:nvPr/>
        </p:nvCxnSpPr>
        <p:spPr>
          <a:xfrm>
            <a:off x="10035342" y="5749131"/>
            <a:ext cx="14856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" name="Text Box 97"/>
          <p:cNvSpPr txBox="1">
            <a:spLocks noChangeArrowheads="1"/>
          </p:cNvSpPr>
          <p:nvPr/>
        </p:nvSpPr>
        <p:spPr bwMode="auto">
          <a:xfrm>
            <a:off x="10125167" y="5568996"/>
            <a:ext cx="2039670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подтопленные автодороги</a:t>
            </a:r>
          </a:p>
        </p:txBody>
      </p:sp>
      <p:cxnSp>
        <p:nvCxnSpPr>
          <p:cNvPr id="461" name="Прямая соединительная линия 460"/>
          <p:cNvCxnSpPr/>
          <p:nvPr/>
        </p:nvCxnSpPr>
        <p:spPr>
          <a:xfrm>
            <a:off x="10038007" y="5930853"/>
            <a:ext cx="1485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Text Box 97"/>
          <p:cNvSpPr txBox="1">
            <a:spLocks noChangeArrowheads="1"/>
          </p:cNvSpPr>
          <p:nvPr/>
        </p:nvSpPr>
        <p:spPr bwMode="auto">
          <a:xfrm>
            <a:off x="10127832" y="5750718"/>
            <a:ext cx="2039670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подтопленные ж/д пути</a:t>
            </a:r>
          </a:p>
        </p:txBody>
      </p:sp>
      <p:sp>
        <p:nvSpPr>
          <p:cNvPr id="437" name="Rectangle 8"/>
          <p:cNvSpPr>
            <a:spLocks noChangeArrowheads="1"/>
          </p:cNvSpPr>
          <p:nvPr/>
        </p:nvSpPr>
        <p:spPr bwMode="auto">
          <a:xfrm>
            <a:off x="998290" y="3697666"/>
            <a:ext cx="932187" cy="18030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 lIns="41399" tIns="20702" rIns="41399" bIns="20702">
            <a:spAutoFit/>
          </a:bodyPr>
          <a:lstStyle>
            <a:defPPr>
              <a:defRPr lang="ru-RU"/>
            </a:defPPr>
            <a:lvl1pPr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41313" indent="1158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684213" indent="2301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027113" indent="3444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370013" indent="4587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altLang="ru-RU" sz="9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9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т. Смоленская</a:t>
            </a:r>
            <a:endParaRPr lang="ru-RU" altLang="ru-RU" sz="9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0" name="Прямая со стрелкой 439"/>
          <p:cNvCxnSpPr/>
          <p:nvPr/>
        </p:nvCxnSpPr>
        <p:spPr>
          <a:xfrm flipV="1">
            <a:off x="5410081" y="5930853"/>
            <a:ext cx="492778" cy="383988"/>
          </a:xfrm>
          <a:prstGeom prst="straightConnector1">
            <a:avLst/>
          </a:prstGeom>
          <a:ln w="22225">
            <a:solidFill>
              <a:srgbClr val="181DF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1" name="TextBox 454"/>
          <p:cNvSpPr txBox="1"/>
          <p:nvPr/>
        </p:nvSpPr>
        <p:spPr>
          <a:xfrm rot="19383107">
            <a:off x="4617179" y="5869916"/>
            <a:ext cx="1585804" cy="3188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02405" tIns="51203" rIns="102405" bIns="51203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79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181D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Афипс</a:t>
            </a:r>
          </a:p>
        </p:txBody>
      </p:sp>
      <p:pic>
        <p:nvPicPr>
          <p:cNvPr id="478" name="Рисунок 4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40" y="2808585"/>
            <a:ext cx="294928" cy="15822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82" name="Прямоугольник 481"/>
          <p:cNvSpPr/>
          <p:nvPr/>
        </p:nvSpPr>
        <p:spPr>
          <a:xfrm>
            <a:off x="5410081" y="1892005"/>
            <a:ext cx="1363900" cy="2585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48" tIns="52973" rIns="105948" bIns="52973"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 Смоленская</a:t>
            </a:r>
          </a:p>
        </p:txBody>
      </p:sp>
      <p:sp>
        <p:nvSpPr>
          <p:cNvPr id="487" name="Прямоугольная выноска 486"/>
          <p:cNvSpPr/>
          <p:nvPr/>
        </p:nvSpPr>
        <p:spPr>
          <a:xfrm>
            <a:off x="7158062" y="5219866"/>
            <a:ext cx="1888245" cy="529265"/>
          </a:xfrm>
          <a:prstGeom prst="wedgeRectCallout">
            <a:avLst>
              <a:gd name="adj1" fmla="val -268427"/>
              <a:gd name="adj2" fmla="val -3020"/>
            </a:avLst>
          </a:prstGeom>
          <a:solidFill>
            <a:srgbClr val="FFFF00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lIns="85293" tIns="42650" rIns="85293" bIns="42650"/>
          <a:lstStyle/>
          <a:p>
            <a:pPr algn="ctr"/>
            <a:r>
              <a:rPr lang="ru-RU" sz="1000" dirty="0">
                <a:latin typeface="Times New Roman"/>
                <a:ea typeface="Times New Roman"/>
              </a:rPr>
              <a:t>При уровне </a:t>
            </a:r>
            <a:r>
              <a:rPr lang="ru-RU" sz="1000" dirty="0" smtClean="0">
                <a:latin typeface="Times New Roman"/>
                <a:ea typeface="Times New Roman"/>
              </a:rPr>
              <a:t>60,09 </a:t>
            </a:r>
            <a:r>
              <a:rPr lang="ru-RU" sz="1000" dirty="0">
                <a:latin typeface="Times New Roman"/>
                <a:ea typeface="Times New Roman"/>
              </a:rPr>
              <a:t>м </a:t>
            </a:r>
            <a:r>
              <a:rPr lang="ru-RU" sz="1000" dirty="0" smtClean="0">
                <a:latin typeface="Times New Roman"/>
                <a:ea typeface="Times New Roman"/>
              </a:rPr>
              <a:t>прогнозируется </a:t>
            </a:r>
            <a:r>
              <a:rPr lang="ru-RU" sz="1000" dirty="0">
                <a:latin typeface="Times New Roman"/>
                <a:ea typeface="Times New Roman"/>
              </a:rPr>
              <a:t>подтопление </a:t>
            </a:r>
            <a:r>
              <a:rPr lang="ru-RU" sz="1000" dirty="0" smtClean="0">
                <a:latin typeface="Times New Roman"/>
                <a:ea typeface="Times New Roman"/>
              </a:rPr>
              <a:t/>
            </a:r>
            <a:br>
              <a:rPr lang="ru-RU" sz="1000" dirty="0" smtClean="0">
                <a:latin typeface="Times New Roman"/>
                <a:ea typeface="Times New Roman"/>
              </a:rPr>
            </a:br>
            <a:r>
              <a:rPr lang="ru-RU" sz="1000" dirty="0" smtClean="0">
                <a:latin typeface="Times New Roman"/>
                <a:ea typeface="Times New Roman"/>
              </a:rPr>
              <a:t>5</a:t>
            </a:r>
            <a:r>
              <a:rPr lang="en-US" sz="1000" dirty="0" smtClean="0">
                <a:latin typeface="Times New Roman"/>
                <a:ea typeface="Times New Roman"/>
              </a:rPr>
              <a:t> </a:t>
            </a:r>
            <a:r>
              <a:rPr lang="ru-RU" sz="1000" dirty="0">
                <a:latin typeface="Times New Roman"/>
                <a:ea typeface="Times New Roman"/>
              </a:rPr>
              <a:t>приусадебных </a:t>
            </a:r>
            <a:r>
              <a:rPr lang="ru-RU" sz="1000" dirty="0" smtClean="0">
                <a:latin typeface="Times New Roman"/>
                <a:ea typeface="Times New Roman"/>
              </a:rPr>
              <a:t>участков</a:t>
            </a:r>
            <a:r>
              <a:rPr lang="ru-RU" sz="1000" dirty="0">
                <a:latin typeface="Times New Roman"/>
                <a:ea typeface="Times New Roman"/>
              </a:rPr>
              <a:t>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" name="Rectangle 152"/>
          <p:cNvSpPr>
            <a:spLocks noChangeArrowheads="1"/>
          </p:cNvSpPr>
          <p:nvPr/>
        </p:nvSpPr>
        <p:spPr bwMode="auto">
          <a:xfrm>
            <a:off x="10457484" y="6303032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16:00 28.11.2023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А.В. </a:t>
            </a:r>
            <a:r>
              <a:rPr lang="ru-RU" altLang="ru-RU" sz="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Мизюгина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  <p:sp>
        <p:nvSpPr>
          <p:cNvPr id="421" name="Прямоугольник 420"/>
          <p:cNvSpPr/>
          <p:nvPr/>
        </p:nvSpPr>
        <p:spPr bwMode="auto">
          <a:xfrm>
            <a:off x="2777287" y="5417637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2" name="Прямоугольник 421"/>
          <p:cNvSpPr/>
          <p:nvPr/>
        </p:nvSpPr>
        <p:spPr bwMode="auto">
          <a:xfrm>
            <a:off x="2956444" y="5385689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3" name="Прямоугольник 422"/>
          <p:cNvSpPr/>
          <p:nvPr/>
        </p:nvSpPr>
        <p:spPr bwMode="auto">
          <a:xfrm>
            <a:off x="3138441" y="5240587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4" name="Прямоугольник 423"/>
          <p:cNvSpPr/>
          <p:nvPr/>
        </p:nvSpPr>
        <p:spPr bwMode="auto">
          <a:xfrm>
            <a:off x="2409708" y="5403092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5" name="Прямоугольник 424"/>
          <p:cNvSpPr/>
          <p:nvPr/>
        </p:nvSpPr>
        <p:spPr bwMode="auto">
          <a:xfrm>
            <a:off x="3273244" y="5311158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9" name="Прямоугольник 428"/>
          <p:cNvSpPr/>
          <p:nvPr/>
        </p:nvSpPr>
        <p:spPr bwMode="auto">
          <a:xfrm>
            <a:off x="2989982" y="5287209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2" name="Прямоугольник 431"/>
          <p:cNvSpPr/>
          <p:nvPr/>
        </p:nvSpPr>
        <p:spPr bwMode="auto">
          <a:xfrm>
            <a:off x="2534570" y="5323787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3" name="Прямоугольник 432"/>
          <p:cNvSpPr/>
          <p:nvPr/>
        </p:nvSpPr>
        <p:spPr bwMode="auto">
          <a:xfrm>
            <a:off x="2520651" y="5528272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4" name="Прямоугольник 433"/>
          <p:cNvSpPr/>
          <p:nvPr/>
        </p:nvSpPr>
        <p:spPr bwMode="auto">
          <a:xfrm>
            <a:off x="2610428" y="5394923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30" name="Таблица 4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332692"/>
              </p:ext>
            </p:extLst>
          </p:nvPr>
        </p:nvGraphicFramePr>
        <p:xfrm>
          <a:off x="10463741" y="1983470"/>
          <a:ext cx="1717074" cy="1717512"/>
        </p:xfrm>
        <a:graphic>
          <a:graphicData uri="http://schemas.openxmlformats.org/drawingml/2006/table">
            <a:tbl>
              <a:tblPr/>
              <a:tblGrid>
                <a:gridCol w="1717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53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гидропост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АГК-0020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ОЯ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66,906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912">
                <a:tc>
                  <a:txBody>
                    <a:bodyPr/>
                    <a:lstStyle/>
                    <a:p>
                      <a:pPr marL="0" marR="0" lvl="0" indent="0" algn="ctr" defTabSz="3007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 ноября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59,24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(+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0,04)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</a:p>
                    <a:p>
                      <a:pPr marL="0" marR="0" lvl="0" indent="0" algn="ctr" defTabSz="3007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ноября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035F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58,83 (-0,41)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035F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</a:p>
                    <a:p>
                      <a:pPr marL="0" marR="0" lvl="0" indent="0" algn="ctr" defTabSz="3007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 ноября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035F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58,24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035F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(-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035F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0,59)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035F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</a:p>
                    <a:p>
                      <a:pPr marL="0" marR="0" lvl="0" indent="0" algn="ctr" defTabSz="3007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ноября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58,27 (+0,03)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</a:p>
                    <a:p>
                      <a:pPr marL="0" marR="0" lvl="0" indent="0" algn="ctr" defTabSz="3007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 ноября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035F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56,40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035F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(-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035F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1,87)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035F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243"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на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29.11.202</a:t>
                      </a: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60,09  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(+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3,68) 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31" name="AutoShape 9"/>
          <p:cNvSpPr>
            <a:spLocks noChangeArrowheads="1"/>
          </p:cNvSpPr>
          <p:nvPr/>
        </p:nvSpPr>
        <p:spPr bwMode="auto">
          <a:xfrm>
            <a:off x="362678" y="6633358"/>
            <a:ext cx="169407" cy="126609"/>
          </a:xfrm>
          <a:prstGeom prst="triangle">
            <a:avLst>
              <a:gd name="adj" fmla="val 49991"/>
            </a:avLst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253" tIns="45623" rIns="91253" bIns="45623" anchor="ctr"/>
          <a:lstStyle/>
          <a:p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920313"/>
      </p:ext>
    </p:extLst>
  </p:cSld>
  <p:clrMapOvr>
    <a:masterClrMapping/>
  </p:clrMapOvr>
  <p:transition advClick="0" advTm="3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7" y="1485899"/>
            <a:ext cx="12172774" cy="53557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8" y="979325"/>
            <a:ext cx="2872213" cy="1579249"/>
          </a:xfrm>
          <a:prstGeom prst="rect">
            <a:avLst/>
          </a:prstGeom>
        </p:spPr>
      </p:pic>
      <p:pic>
        <p:nvPicPr>
          <p:cNvPr id="436" name="Picture 2" descr="F:\тхамах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" y="2805997"/>
            <a:ext cx="2882904" cy="15911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6" name="Rectangle 93"/>
          <p:cNvSpPr>
            <a:spLocks noChangeArrowheads="1"/>
          </p:cNvSpPr>
          <p:nvPr/>
        </p:nvSpPr>
        <p:spPr bwMode="auto">
          <a:xfrm>
            <a:off x="9953214" y="4195042"/>
            <a:ext cx="2228852" cy="1850368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560879">
              <a:defRPr/>
            </a:pPr>
            <a:endParaRPr lang="ru-RU" altLang="ru-RU" sz="11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28" name="Таблица 427">
            <a:extLst>
              <a:ext uri="{FF2B5EF4-FFF2-40B4-BE49-F238E27FC236}">
                <a16:creationId xmlns:a16="http://schemas.microsoft.com/office/drawing/2014/main" id="{7BD17560-24AB-4085-9401-2FD6087B3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297559"/>
              </p:ext>
            </p:extLst>
          </p:nvPr>
        </p:nvGraphicFramePr>
        <p:xfrm>
          <a:off x="2925454" y="740503"/>
          <a:ext cx="9161955" cy="1112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4433">
                  <a:extLst>
                    <a:ext uri="{9D8B030D-6E8A-4147-A177-3AD203B41FA5}">
                      <a16:colId xmlns:a16="http://schemas.microsoft.com/office/drawing/2014/main" val="935839010"/>
                    </a:ext>
                  </a:extLst>
                </a:gridCol>
                <a:gridCol w="573668">
                  <a:extLst>
                    <a:ext uri="{9D8B030D-6E8A-4147-A177-3AD203B41FA5}">
                      <a16:colId xmlns:a16="http://schemas.microsoft.com/office/drawing/2014/main" val="3624060115"/>
                    </a:ext>
                  </a:extLst>
                </a:gridCol>
                <a:gridCol w="640414">
                  <a:extLst>
                    <a:ext uri="{9D8B030D-6E8A-4147-A177-3AD203B41FA5}">
                      <a16:colId xmlns:a16="http://schemas.microsoft.com/office/drawing/2014/main" val="3138841617"/>
                    </a:ext>
                  </a:extLst>
                </a:gridCol>
                <a:gridCol w="485804">
                  <a:extLst>
                    <a:ext uri="{9D8B030D-6E8A-4147-A177-3AD203B41FA5}">
                      <a16:colId xmlns:a16="http://schemas.microsoft.com/office/drawing/2014/main" val="3973663687"/>
                    </a:ext>
                  </a:extLst>
                </a:gridCol>
                <a:gridCol w="828828">
                  <a:extLst>
                    <a:ext uri="{9D8B030D-6E8A-4147-A177-3AD203B41FA5}">
                      <a16:colId xmlns:a16="http://schemas.microsoft.com/office/drawing/2014/main" val="1850261530"/>
                    </a:ext>
                  </a:extLst>
                </a:gridCol>
                <a:gridCol w="860881">
                  <a:extLst>
                    <a:ext uri="{9D8B030D-6E8A-4147-A177-3AD203B41FA5}">
                      <a16:colId xmlns:a16="http://schemas.microsoft.com/office/drawing/2014/main" val="1388489141"/>
                    </a:ext>
                  </a:extLst>
                </a:gridCol>
                <a:gridCol w="1380813">
                  <a:extLst>
                    <a:ext uri="{9D8B030D-6E8A-4147-A177-3AD203B41FA5}">
                      <a16:colId xmlns:a16="http://schemas.microsoft.com/office/drawing/2014/main" val="902352844"/>
                    </a:ext>
                  </a:extLst>
                </a:gridCol>
                <a:gridCol w="986508">
                  <a:extLst>
                    <a:ext uri="{9D8B030D-6E8A-4147-A177-3AD203B41FA5}">
                      <a16:colId xmlns:a16="http://schemas.microsoft.com/office/drawing/2014/main" val="3929854928"/>
                    </a:ext>
                  </a:extLst>
                </a:gridCol>
                <a:gridCol w="770047">
                  <a:extLst>
                    <a:ext uri="{9D8B030D-6E8A-4147-A177-3AD203B41FA5}">
                      <a16:colId xmlns:a16="http://schemas.microsoft.com/office/drawing/2014/main" val="2744305664"/>
                    </a:ext>
                  </a:extLst>
                </a:gridCol>
                <a:gridCol w="800246">
                  <a:extLst>
                    <a:ext uri="{9D8B030D-6E8A-4147-A177-3AD203B41FA5}">
                      <a16:colId xmlns:a16="http://schemas.microsoft.com/office/drawing/2014/main" val="2387366401"/>
                    </a:ext>
                  </a:extLst>
                </a:gridCol>
                <a:gridCol w="810313">
                  <a:extLst>
                    <a:ext uri="{9D8B030D-6E8A-4147-A177-3AD203B41FA5}">
                      <a16:colId xmlns:a16="http://schemas.microsoft.com/office/drawing/2014/main" val="3548019371"/>
                    </a:ext>
                  </a:extLst>
                </a:gridCol>
              </a:tblGrid>
              <a:tr h="38146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 в зоне возможного подтопления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подтопления, 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Домов/приусадебных участков  в зоне подтопления, шт.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 в зоне ЧС,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Протяжённость затопленных дорог, 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мостов в зоне затопления,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ПОО в зоне подтопления,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СЗО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зоне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9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одтопления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453028"/>
                  </a:ext>
                </a:extLst>
              </a:tr>
              <a:tr h="4095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домов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Население, чел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Детей, чел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417777"/>
                  </a:ext>
                </a:extLst>
              </a:tr>
              <a:tr h="1298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ст. Северская  </a:t>
                      </a: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8566</a:t>
                      </a: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25728</a:t>
                      </a: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4296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67,41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0/11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964512"/>
                  </a:ext>
                </a:extLst>
              </a:tr>
              <a:tr h="1324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Всего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8566</a:t>
                      </a: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25728</a:t>
                      </a: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4296</a:t>
                      </a: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67,41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28" marR="8528" marT="6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0/11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28" marR="8528" marT="6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488328"/>
                  </a:ext>
                </a:extLst>
              </a:tr>
            </a:tbl>
          </a:graphicData>
        </a:graphic>
      </p:graphicFrame>
      <p:grpSp>
        <p:nvGrpSpPr>
          <p:cNvPr id="48" name="Группа 47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49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9" name="Picture 49" descr="original_metal_w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69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66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4" name="Прямоугольник 483"/>
          <p:cNvSpPr/>
          <p:nvPr/>
        </p:nvSpPr>
        <p:spPr>
          <a:xfrm>
            <a:off x="6530" y="732343"/>
            <a:ext cx="2887422" cy="232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метеопараметров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ПОСЛЕДСТВИЙ (МОДЕЛЬ) ПОДТОПЛЕНИЯ</a:t>
            </a:r>
            <a:endParaRPr lang="ru-RU" i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СЕВЕРСКОГО РАЙОНА КРАСНОДАРСКОГО КРАЯ</a:t>
            </a:r>
          </a:p>
          <a:p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29.11-30.11.2023)</a:t>
            </a:r>
          </a:p>
        </p:txBody>
      </p:sp>
      <p:sp>
        <p:nvSpPr>
          <p:cNvPr id="447" name="Прямоугольник 446"/>
          <p:cNvSpPr/>
          <p:nvPr/>
        </p:nvSpPr>
        <p:spPr>
          <a:xfrm>
            <a:off x="6531" y="2562550"/>
            <a:ext cx="2890236" cy="2407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высот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31" y="965174"/>
            <a:ext cx="2890237" cy="1597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4" name="Прямоугольник 513"/>
          <p:cNvSpPr/>
          <p:nvPr/>
        </p:nvSpPr>
        <p:spPr>
          <a:xfrm>
            <a:off x="6531" y="2807252"/>
            <a:ext cx="2890237" cy="1586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7" name="Text Box 97"/>
          <p:cNvSpPr txBox="1">
            <a:spLocks noChangeArrowheads="1"/>
          </p:cNvSpPr>
          <p:nvPr/>
        </p:nvSpPr>
        <p:spPr bwMode="auto">
          <a:xfrm>
            <a:off x="10109626" y="4153940"/>
            <a:ext cx="1888067" cy="32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0647" tIns="85325" rIns="170647" bIns="8532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</a:t>
            </a:r>
          </a:p>
        </p:txBody>
      </p:sp>
      <p:sp>
        <p:nvSpPr>
          <p:cNvPr id="449" name="Text Box 97"/>
          <p:cNvSpPr txBox="1">
            <a:spLocks noChangeArrowheads="1"/>
          </p:cNvSpPr>
          <p:nvPr/>
        </p:nvSpPr>
        <p:spPr bwMode="auto">
          <a:xfrm>
            <a:off x="10243871" y="4786265"/>
            <a:ext cx="784436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altLang="ru-RU" sz="1000" b="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гидропост</a:t>
            </a:r>
            <a:endParaRPr lang="ru-RU" altLang="ru-RU" sz="1000" b="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" name="AutoShape 9"/>
          <p:cNvSpPr>
            <a:spLocks noChangeArrowheads="1"/>
          </p:cNvSpPr>
          <p:nvPr/>
        </p:nvSpPr>
        <p:spPr bwMode="auto">
          <a:xfrm>
            <a:off x="10003135" y="4836257"/>
            <a:ext cx="169407" cy="126609"/>
          </a:xfrm>
          <a:prstGeom prst="triangle">
            <a:avLst>
              <a:gd name="adj" fmla="val 49991"/>
            </a:avLst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253" tIns="45623" rIns="91253" bIns="45623" anchor="ctr"/>
          <a:lstStyle/>
          <a:p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1" name="Прямоугольник 450"/>
          <p:cNvSpPr/>
          <p:nvPr/>
        </p:nvSpPr>
        <p:spPr bwMode="auto">
          <a:xfrm>
            <a:off x="10013685" y="5068305"/>
            <a:ext cx="150282" cy="150284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2" name="Прямоугольник 451"/>
          <p:cNvSpPr/>
          <p:nvPr/>
        </p:nvSpPr>
        <p:spPr bwMode="auto">
          <a:xfrm>
            <a:off x="10013685" y="5287209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3" name="Text Box 97"/>
          <p:cNvSpPr txBox="1">
            <a:spLocks noChangeArrowheads="1"/>
          </p:cNvSpPr>
          <p:nvPr/>
        </p:nvSpPr>
        <p:spPr bwMode="auto">
          <a:xfrm>
            <a:off x="10243871" y="5030151"/>
            <a:ext cx="887029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подтоплено</a:t>
            </a:r>
          </a:p>
        </p:txBody>
      </p:sp>
      <p:sp>
        <p:nvSpPr>
          <p:cNvPr id="454" name="Text Box 97"/>
          <p:cNvSpPr txBox="1">
            <a:spLocks noChangeArrowheads="1"/>
          </p:cNvSpPr>
          <p:nvPr/>
        </p:nvSpPr>
        <p:spPr bwMode="auto">
          <a:xfrm>
            <a:off x="10243871" y="5240587"/>
            <a:ext cx="1920966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прогнозируется подтопление</a:t>
            </a:r>
          </a:p>
        </p:txBody>
      </p:sp>
      <p:sp>
        <p:nvSpPr>
          <p:cNvPr id="455" name="Text Box 97"/>
          <p:cNvSpPr txBox="1">
            <a:spLocks noChangeArrowheads="1"/>
          </p:cNvSpPr>
          <p:nvPr/>
        </p:nvSpPr>
        <p:spPr bwMode="auto">
          <a:xfrm>
            <a:off x="10121848" y="5402788"/>
            <a:ext cx="1553737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зона подтопления</a:t>
            </a:r>
          </a:p>
        </p:txBody>
      </p:sp>
      <p:sp>
        <p:nvSpPr>
          <p:cNvPr id="456" name="Полилиния 455"/>
          <p:cNvSpPr/>
          <p:nvPr/>
        </p:nvSpPr>
        <p:spPr>
          <a:xfrm>
            <a:off x="10038143" y="5511832"/>
            <a:ext cx="148568" cy="108099"/>
          </a:xfrm>
          <a:custGeom>
            <a:avLst/>
            <a:gdLst>
              <a:gd name="connsiteX0" fmla="*/ 0 w 325925"/>
              <a:gd name="connsiteY0" fmla="*/ 73060 h 244640"/>
              <a:gd name="connsiteX1" fmla="*/ 0 w 325925"/>
              <a:gd name="connsiteY1" fmla="*/ 73060 h 244640"/>
              <a:gd name="connsiteX2" fmla="*/ 262551 w 325925"/>
              <a:gd name="connsiteY2" fmla="*/ 236022 h 244640"/>
              <a:gd name="connsiteX3" fmla="*/ 325925 w 325925"/>
              <a:gd name="connsiteY3" fmla="*/ 199808 h 244640"/>
              <a:gd name="connsiteX4" fmla="*/ 298764 w 325925"/>
              <a:gd name="connsiteY4" fmla="*/ 54953 h 244640"/>
              <a:gd name="connsiteX5" fmla="*/ 280657 w 325925"/>
              <a:gd name="connsiteY5" fmla="*/ 27792 h 244640"/>
              <a:gd name="connsiteX6" fmla="*/ 226337 w 325925"/>
              <a:gd name="connsiteY6" fmla="*/ 632 h 244640"/>
              <a:gd name="connsiteX7" fmla="*/ 81481 w 325925"/>
              <a:gd name="connsiteY7" fmla="*/ 27792 h 244640"/>
              <a:gd name="connsiteX8" fmla="*/ 45267 w 325925"/>
              <a:gd name="connsiteY8" fmla="*/ 73060 h 244640"/>
              <a:gd name="connsiteX9" fmla="*/ 0 w 325925"/>
              <a:gd name="connsiteY9" fmla="*/ 73060 h 24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5925" h="244640">
                <a:moveTo>
                  <a:pt x="0" y="73060"/>
                </a:moveTo>
                <a:lnTo>
                  <a:pt x="0" y="73060"/>
                </a:lnTo>
                <a:cubicBezTo>
                  <a:pt x="87517" y="127381"/>
                  <a:pt x="169897" y="191019"/>
                  <a:pt x="262551" y="236022"/>
                </a:cubicBezTo>
                <a:cubicBezTo>
                  <a:pt x="314355" y="261184"/>
                  <a:pt x="317268" y="225779"/>
                  <a:pt x="325925" y="199808"/>
                </a:cubicBezTo>
                <a:cubicBezTo>
                  <a:pt x="322739" y="167949"/>
                  <a:pt x="321574" y="89169"/>
                  <a:pt x="298764" y="54953"/>
                </a:cubicBezTo>
                <a:cubicBezTo>
                  <a:pt x="292728" y="45899"/>
                  <a:pt x="288351" y="35486"/>
                  <a:pt x="280657" y="27792"/>
                </a:cubicBezTo>
                <a:cubicBezTo>
                  <a:pt x="263107" y="10241"/>
                  <a:pt x="248428" y="7995"/>
                  <a:pt x="226337" y="632"/>
                </a:cubicBezTo>
                <a:cubicBezTo>
                  <a:pt x="205508" y="2234"/>
                  <a:pt x="111594" y="-9850"/>
                  <a:pt x="81481" y="27792"/>
                </a:cubicBezTo>
                <a:cubicBezTo>
                  <a:pt x="46674" y="71301"/>
                  <a:pt x="105810" y="42789"/>
                  <a:pt x="45267" y="73060"/>
                </a:cubicBezTo>
                <a:cubicBezTo>
                  <a:pt x="36731" y="77328"/>
                  <a:pt x="7544" y="73060"/>
                  <a:pt x="0" y="73060"/>
                </a:cubicBezTo>
                <a:close/>
              </a:path>
            </a:pathLst>
          </a:cu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7" name="TextBox 5"/>
          <p:cNvSpPr txBox="1">
            <a:spLocks noChangeArrowheads="1"/>
          </p:cNvSpPr>
          <p:nvPr/>
        </p:nvSpPr>
        <p:spPr bwMode="auto">
          <a:xfrm>
            <a:off x="10944336" y="4531557"/>
            <a:ext cx="1154718" cy="2386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населенный пункт</a:t>
            </a:r>
          </a:p>
        </p:txBody>
      </p:sp>
      <p:sp>
        <p:nvSpPr>
          <p:cNvPr id="458" name="Прямоугольная выноска 457"/>
          <p:cNvSpPr>
            <a:spLocks noChangeArrowheads="1"/>
          </p:cNvSpPr>
          <p:nvPr/>
        </p:nvSpPr>
        <p:spPr bwMode="auto">
          <a:xfrm>
            <a:off x="10027366" y="4560929"/>
            <a:ext cx="840577" cy="203664"/>
          </a:xfrm>
          <a:prstGeom prst="wedgeRectCallout">
            <a:avLst>
              <a:gd name="adj1" fmla="val -7762"/>
              <a:gd name="adj2" fmla="val -3969"/>
            </a:avLst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square" lIns="49289" tIns="24647" rIns="49289" bIns="2464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Курджиново</a:t>
            </a:r>
            <a:endParaRPr lang="ru-RU" alt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9" name="Прямая соединительная линия 458"/>
          <p:cNvCxnSpPr/>
          <p:nvPr/>
        </p:nvCxnSpPr>
        <p:spPr>
          <a:xfrm>
            <a:off x="10035342" y="5749131"/>
            <a:ext cx="14856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" name="Text Box 97"/>
          <p:cNvSpPr txBox="1">
            <a:spLocks noChangeArrowheads="1"/>
          </p:cNvSpPr>
          <p:nvPr/>
        </p:nvSpPr>
        <p:spPr bwMode="auto">
          <a:xfrm>
            <a:off x="10125167" y="5568996"/>
            <a:ext cx="2039670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подтопленные автодороги</a:t>
            </a:r>
          </a:p>
        </p:txBody>
      </p:sp>
      <p:cxnSp>
        <p:nvCxnSpPr>
          <p:cNvPr id="461" name="Прямая соединительная линия 460"/>
          <p:cNvCxnSpPr/>
          <p:nvPr/>
        </p:nvCxnSpPr>
        <p:spPr>
          <a:xfrm>
            <a:off x="10038007" y="5930853"/>
            <a:ext cx="1485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Text Box 97"/>
          <p:cNvSpPr txBox="1">
            <a:spLocks noChangeArrowheads="1"/>
          </p:cNvSpPr>
          <p:nvPr/>
        </p:nvSpPr>
        <p:spPr bwMode="auto">
          <a:xfrm>
            <a:off x="10127832" y="5750718"/>
            <a:ext cx="2039670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подтопленные ж/д пути</a:t>
            </a:r>
          </a:p>
        </p:txBody>
      </p:sp>
      <p:sp>
        <p:nvSpPr>
          <p:cNvPr id="437" name="Rectangle 8"/>
          <p:cNvSpPr>
            <a:spLocks noChangeArrowheads="1"/>
          </p:cNvSpPr>
          <p:nvPr/>
        </p:nvSpPr>
        <p:spPr bwMode="auto">
          <a:xfrm>
            <a:off x="998290" y="3697666"/>
            <a:ext cx="932187" cy="18030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 lIns="41399" tIns="20702" rIns="41399" bIns="20702">
            <a:spAutoFit/>
          </a:bodyPr>
          <a:lstStyle>
            <a:defPPr>
              <a:defRPr lang="ru-RU"/>
            </a:defPPr>
            <a:lvl1pPr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41313" indent="1158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684213" indent="2301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027113" indent="3444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370013" indent="4587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altLang="ru-RU" sz="9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9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т. Северская</a:t>
            </a:r>
            <a:endParaRPr lang="ru-RU" altLang="ru-RU" sz="9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0" name="Прямая со стрелкой 439"/>
          <p:cNvCxnSpPr/>
          <p:nvPr/>
        </p:nvCxnSpPr>
        <p:spPr>
          <a:xfrm flipV="1">
            <a:off x="3072912" y="4372809"/>
            <a:ext cx="642795" cy="574539"/>
          </a:xfrm>
          <a:prstGeom prst="straightConnector1">
            <a:avLst/>
          </a:prstGeom>
          <a:ln w="22225">
            <a:solidFill>
              <a:srgbClr val="181DF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1" name="TextBox 454"/>
          <p:cNvSpPr txBox="1"/>
          <p:nvPr/>
        </p:nvSpPr>
        <p:spPr>
          <a:xfrm rot="19566140">
            <a:off x="2449390" y="4397996"/>
            <a:ext cx="1585804" cy="3188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02405" tIns="51203" rIns="102405" bIns="51203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79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181D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ru-RU" sz="1400" b="1" dirty="0" err="1">
                <a:solidFill>
                  <a:srgbClr val="181D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Убин</a:t>
            </a:r>
            <a:endParaRPr lang="ru-RU" sz="1400" b="1" dirty="0">
              <a:solidFill>
                <a:srgbClr val="181D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8" name="Рисунок 4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40" y="2808585"/>
            <a:ext cx="294928" cy="15822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82" name="Прямоугольник 481"/>
          <p:cNvSpPr/>
          <p:nvPr/>
        </p:nvSpPr>
        <p:spPr>
          <a:xfrm>
            <a:off x="5396500" y="1863499"/>
            <a:ext cx="1363900" cy="2585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48" tIns="52973" rIns="105948" bIns="52973"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Северская  </a:t>
            </a:r>
          </a:p>
        </p:txBody>
      </p:sp>
      <p:sp>
        <p:nvSpPr>
          <p:cNvPr id="487" name="Прямоугольная выноска 486"/>
          <p:cNvSpPr/>
          <p:nvPr/>
        </p:nvSpPr>
        <p:spPr>
          <a:xfrm>
            <a:off x="2925454" y="5607315"/>
            <a:ext cx="1888245" cy="585256"/>
          </a:xfrm>
          <a:prstGeom prst="wedgeRectCallout">
            <a:avLst>
              <a:gd name="adj1" fmla="val 182270"/>
              <a:gd name="adj2" fmla="val -481428"/>
            </a:avLst>
          </a:prstGeom>
          <a:solidFill>
            <a:srgbClr val="FFFF00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lIns="85293" tIns="42650" rIns="85293" bIns="42650"/>
          <a:lstStyle/>
          <a:p>
            <a:pPr algn="ctr"/>
            <a:r>
              <a:rPr lang="ru-RU" sz="1000" dirty="0">
                <a:latin typeface="Times New Roman"/>
                <a:ea typeface="Times New Roman"/>
              </a:rPr>
              <a:t>При уровне </a:t>
            </a:r>
            <a:r>
              <a:rPr lang="ru-RU" sz="1000" dirty="0" smtClean="0">
                <a:latin typeface="Times New Roman"/>
                <a:ea typeface="Times New Roman"/>
              </a:rPr>
              <a:t>67,41 </a:t>
            </a:r>
            <a:r>
              <a:rPr lang="ru-RU" sz="1000" dirty="0" smtClean="0">
                <a:latin typeface="Times New Roman"/>
                <a:ea typeface="Times New Roman"/>
              </a:rPr>
              <a:t>м </a:t>
            </a:r>
            <a:r>
              <a:rPr lang="ru-RU" sz="1000" dirty="0">
                <a:latin typeface="Times New Roman"/>
                <a:ea typeface="Times New Roman"/>
              </a:rPr>
              <a:t>прогнозируется подтопление </a:t>
            </a:r>
            <a:r>
              <a:rPr lang="ru-RU" sz="1000" dirty="0" smtClean="0">
                <a:latin typeface="Times New Roman"/>
                <a:ea typeface="Times New Roman"/>
              </a:rPr>
              <a:t>11 приусадебных участков</a:t>
            </a:r>
            <a:r>
              <a:rPr lang="ru-RU" sz="1000" dirty="0">
                <a:latin typeface="Times New Roman"/>
                <a:ea typeface="Times New Roman"/>
              </a:rPr>
              <a:t>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" name="AutoShape 9"/>
          <p:cNvSpPr>
            <a:spLocks noChangeArrowheads="1"/>
          </p:cNvSpPr>
          <p:nvPr/>
        </p:nvSpPr>
        <p:spPr bwMode="auto">
          <a:xfrm>
            <a:off x="3634542" y="6631374"/>
            <a:ext cx="169407" cy="126609"/>
          </a:xfrm>
          <a:prstGeom prst="triangle">
            <a:avLst>
              <a:gd name="adj" fmla="val 49991"/>
            </a:avLst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253" tIns="45623" rIns="91253" bIns="45623" anchor="ctr"/>
          <a:lstStyle/>
          <a:p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21" name="Таблица 4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718294"/>
              </p:ext>
            </p:extLst>
          </p:nvPr>
        </p:nvGraphicFramePr>
        <p:xfrm>
          <a:off x="10463741" y="1983470"/>
          <a:ext cx="1717074" cy="1717512"/>
        </p:xfrm>
        <a:graphic>
          <a:graphicData uri="http://schemas.openxmlformats.org/drawingml/2006/table">
            <a:tbl>
              <a:tblPr/>
              <a:tblGrid>
                <a:gridCol w="1717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53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гидропост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АГК-0002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ОЯ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66,906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912">
                <a:tc>
                  <a:txBody>
                    <a:bodyPr/>
                    <a:lstStyle/>
                    <a:p>
                      <a:pPr marL="0" marR="0" lvl="0" indent="0" algn="ctr" defTabSz="3007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 ноября 66,26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(+0,01) м</a:t>
                      </a:r>
                    </a:p>
                    <a:p>
                      <a:pPr marL="0" marR="0" lvl="0" indent="0" algn="ctr" defTabSz="3007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ноября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66,48 (+0,22) м</a:t>
                      </a:r>
                    </a:p>
                    <a:p>
                      <a:pPr marL="0" marR="0" lvl="0" indent="0" algn="ctr" defTabSz="3007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 ноября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035F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66,37 (-0,11) м</a:t>
                      </a:r>
                    </a:p>
                    <a:p>
                      <a:pPr marL="0" marR="0" lvl="0" indent="0" algn="ctr" defTabSz="3007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ноября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035F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66,30 (-0,07) м</a:t>
                      </a:r>
                    </a:p>
                    <a:p>
                      <a:pPr marL="0" marR="0" lvl="0" indent="0" algn="ctr" defTabSz="3007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 ноября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035F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65,25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035F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(-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035F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1,05)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035F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243"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на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29.11.202</a:t>
                      </a: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67,41  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(+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2,16) 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23" name="Rectangle 152"/>
          <p:cNvSpPr>
            <a:spLocks noChangeArrowheads="1"/>
          </p:cNvSpPr>
          <p:nvPr/>
        </p:nvSpPr>
        <p:spPr bwMode="auto">
          <a:xfrm>
            <a:off x="10457484" y="6303032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16:00 28.11.2023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А.В. </a:t>
            </a:r>
            <a:r>
              <a:rPr lang="ru-RU" altLang="ru-RU" sz="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Мизюгина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  <p:sp>
        <p:nvSpPr>
          <p:cNvPr id="424" name="Прямоугольник 423"/>
          <p:cNvSpPr/>
          <p:nvPr/>
        </p:nvSpPr>
        <p:spPr bwMode="auto">
          <a:xfrm>
            <a:off x="7711016" y="2736602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5" name="Прямоугольник 424"/>
          <p:cNvSpPr/>
          <p:nvPr/>
        </p:nvSpPr>
        <p:spPr bwMode="auto">
          <a:xfrm>
            <a:off x="7542202" y="2803276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9" name="Прямоугольник 428"/>
          <p:cNvSpPr/>
          <p:nvPr/>
        </p:nvSpPr>
        <p:spPr bwMode="auto">
          <a:xfrm>
            <a:off x="7391218" y="2879005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" name="Прямоугольник 429"/>
          <p:cNvSpPr/>
          <p:nvPr/>
        </p:nvSpPr>
        <p:spPr bwMode="auto">
          <a:xfrm>
            <a:off x="7273111" y="2960697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1" name="Прямоугольник 430"/>
          <p:cNvSpPr/>
          <p:nvPr/>
        </p:nvSpPr>
        <p:spPr bwMode="auto">
          <a:xfrm>
            <a:off x="7657492" y="2907815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2" name="Прямоугольник 431"/>
          <p:cNvSpPr/>
          <p:nvPr/>
        </p:nvSpPr>
        <p:spPr bwMode="auto">
          <a:xfrm>
            <a:off x="7539666" y="2979441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3" name="Прямоугольник 432"/>
          <p:cNvSpPr/>
          <p:nvPr/>
        </p:nvSpPr>
        <p:spPr bwMode="auto">
          <a:xfrm>
            <a:off x="7406108" y="3050266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4" name="Прямоугольник 433"/>
          <p:cNvSpPr/>
          <p:nvPr/>
        </p:nvSpPr>
        <p:spPr bwMode="auto">
          <a:xfrm>
            <a:off x="7417942" y="2627162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5" name="Прямоугольник 434"/>
          <p:cNvSpPr/>
          <p:nvPr/>
        </p:nvSpPr>
        <p:spPr bwMode="auto">
          <a:xfrm>
            <a:off x="7317134" y="2682470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8" name="Прямоугольник 437"/>
          <p:cNvSpPr/>
          <p:nvPr/>
        </p:nvSpPr>
        <p:spPr bwMode="auto">
          <a:xfrm>
            <a:off x="7238022" y="2730638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9" name="Прямоугольник 438"/>
          <p:cNvSpPr/>
          <p:nvPr/>
        </p:nvSpPr>
        <p:spPr bwMode="auto">
          <a:xfrm>
            <a:off x="7110300" y="2784639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737764"/>
      </p:ext>
    </p:extLst>
  </p:cSld>
  <p:clrMapOvr>
    <a:masterClrMapping/>
  </p:clrMapOvr>
  <p:transition advClick="0"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17802"/>
            <a:ext cx="12191999" cy="65238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2" y="971486"/>
            <a:ext cx="2928716" cy="1603063"/>
          </a:xfrm>
          <a:prstGeom prst="rect">
            <a:avLst/>
          </a:prstGeom>
        </p:spPr>
      </p:pic>
      <p:pic>
        <p:nvPicPr>
          <p:cNvPr id="436" name="Picture 2" descr="F:\тхамах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" y="2805997"/>
            <a:ext cx="2882904" cy="15911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6" name="Rectangle 93"/>
          <p:cNvSpPr>
            <a:spLocks noChangeArrowheads="1"/>
          </p:cNvSpPr>
          <p:nvPr/>
        </p:nvSpPr>
        <p:spPr bwMode="auto">
          <a:xfrm>
            <a:off x="9953214" y="4195042"/>
            <a:ext cx="2228852" cy="1850368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560879">
              <a:defRPr/>
            </a:pPr>
            <a:endParaRPr lang="ru-RU" altLang="ru-RU" sz="11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28" name="Таблица 427">
            <a:extLst>
              <a:ext uri="{FF2B5EF4-FFF2-40B4-BE49-F238E27FC236}">
                <a16:creationId xmlns:a16="http://schemas.microsoft.com/office/drawing/2014/main" id="{7BD17560-24AB-4085-9401-2FD6087B3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079321"/>
              </p:ext>
            </p:extLst>
          </p:nvPr>
        </p:nvGraphicFramePr>
        <p:xfrm>
          <a:off x="2925454" y="740503"/>
          <a:ext cx="9161955" cy="12275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4433">
                  <a:extLst>
                    <a:ext uri="{9D8B030D-6E8A-4147-A177-3AD203B41FA5}">
                      <a16:colId xmlns:a16="http://schemas.microsoft.com/office/drawing/2014/main" val="935839010"/>
                    </a:ext>
                  </a:extLst>
                </a:gridCol>
                <a:gridCol w="573668">
                  <a:extLst>
                    <a:ext uri="{9D8B030D-6E8A-4147-A177-3AD203B41FA5}">
                      <a16:colId xmlns:a16="http://schemas.microsoft.com/office/drawing/2014/main" val="3624060115"/>
                    </a:ext>
                  </a:extLst>
                </a:gridCol>
                <a:gridCol w="640414">
                  <a:extLst>
                    <a:ext uri="{9D8B030D-6E8A-4147-A177-3AD203B41FA5}">
                      <a16:colId xmlns:a16="http://schemas.microsoft.com/office/drawing/2014/main" val="3138841617"/>
                    </a:ext>
                  </a:extLst>
                </a:gridCol>
                <a:gridCol w="485804">
                  <a:extLst>
                    <a:ext uri="{9D8B030D-6E8A-4147-A177-3AD203B41FA5}">
                      <a16:colId xmlns:a16="http://schemas.microsoft.com/office/drawing/2014/main" val="3973663687"/>
                    </a:ext>
                  </a:extLst>
                </a:gridCol>
                <a:gridCol w="828828">
                  <a:extLst>
                    <a:ext uri="{9D8B030D-6E8A-4147-A177-3AD203B41FA5}">
                      <a16:colId xmlns:a16="http://schemas.microsoft.com/office/drawing/2014/main" val="1850261530"/>
                    </a:ext>
                  </a:extLst>
                </a:gridCol>
                <a:gridCol w="860881">
                  <a:extLst>
                    <a:ext uri="{9D8B030D-6E8A-4147-A177-3AD203B41FA5}">
                      <a16:colId xmlns:a16="http://schemas.microsoft.com/office/drawing/2014/main" val="1388489141"/>
                    </a:ext>
                  </a:extLst>
                </a:gridCol>
                <a:gridCol w="1380813">
                  <a:extLst>
                    <a:ext uri="{9D8B030D-6E8A-4147-A177-3AD203B41FA5}">
                      <a16:colId xmlns:a16="http://schemas.microsoft.com/office/drawing/2014/main" val="902352844"/>
                    </a:ext>
                  </a:extLst>
                </a:gridCol>
                <a:gridCol w="986508">
                  <a:extLst>
                    <a:ext uri="{9D8B030D-6E8A-4147-A177-3AD203B41FA5}">
                      <a16:colId xmlns:a16="http://schemas.microsoft.com/office/drawing/2014/main" val="3929854928"/>
                    </a:ext>
                  </a:extLst>
                </a:gridCol>
                <a:gridCol w="770047">
                  <a:extLst>
                    <a:ext uri="{9D8B030D-6E8A-4147-A177-3AD203B41FA5}">
                      <a16:colId xmlns:a16="http://schemas.microsoft.com/office/drawing/2014/main" val="2744305664"/>
                    </a:ext>
                  </a:extLst>
                </a:gridCol>
                <a:gridCol w="800246">
                  <a:extLst>
                    <a:ext uri="{9D8B030D-6E8A-4147-A177-3AD203B41FA5}">
                      <a16:colId xmlns:a16="http://schemas.microsoft.com/office/drawing/2014/main" val="2387366401"/>
                    </a:ext>
                  </a:extLst>
                </a:gridCol>
                <a:gridCol w="810313">
                  <a:extLst>
                    <a:ext uri="{9D8B030D-6E8A-4147-A177-3AD203B41FA5}">
                      <a16:colId xmlns:a16="http://schemas.microsoft.com/office/drawing/2014/main" val="3548019371"/>
                    </a:ext>
                  </a:extLst>
                </a:gridCol>
              </a:tblGrid>
              <a:tr h="38146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 в зоне возможного подтопления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подтопления, 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Домов/приусадебных участков  в зоне подтопления, шт.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 в зоне ЧС,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Протяжённость затопленных дорог, 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мостов в зоне затопления,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ПОО в зоне подтопления,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СЗО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зоне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9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одтопления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453028"/>
                  </a:ext>
                </a:extLst>
              </a:tr>
              <a:tr h="4095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домов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Население, чел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Детей, чел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417777"/>
                  </a:ext>
                </a:extLst>
              </a:tr>
              <a:tr h="2597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с. </a:t>
                      </a:r>
                      <a:r>
                        <a:rPr kumimoji="0" lang="ru-RU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Тхамаха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263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318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83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0/7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964512"/>
                  </a:ext>
                </a:extLst>
              </a:tr>
              <a:tr h="1324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Всего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263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318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83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28" marR="8528" marT="6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0/7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28" marR="8528" marT="6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488328"/>
                  </a:ext>
                </a:extLst>
              </a:tr>
            </a:tbl>
          </a:graphicData>
        </a:graphic>
      </p:graphicFrame>
      <p:grpSp>
        <p:nvGrpSpPr>
          <p:cNvPr id="48" name="Группа 47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49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9" name="Picture 49" descr="original_metal_w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69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66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4" name="Прямоугольник 483"/>
          <p:cNvSpPr/>
          <p:nvPr/>
        </p:nvSpPr>
        <p:spPr>
          <a:xfrm>
            <a:off x="6530" y="732343"/>
            <a:ext cx="2887422" cy="232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метеопараметров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ПОСЛЕДСТВИЙ (МОДЕЛЬ) ПОДТОПЛЕНИЯ</a:t>
            </a:r>
            <a:endParaRPr lang="ru-RU" i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СЕВЕРСКОГО РАЙОНА КРАСНОДАРСКОГО КРАЯ</a:t>
            </a:r>
          </a:p>
          <a:p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29.11-30.11.2023)</a:t>
            </a:r>
          </a:p>
        </p:txBody>
      </p:sp>
      <p:sp>
        <p:nvSpPr>
          <p:cNvPr id="447" name="Прямоугольник 446"/>
          <p:cNvSpPr/>
          <p:nvPr/>
        </p:nvSpPr>
        <p:spPr>
          <a:xfrm>
            <a:off x="6531" y="2562550"/>
            <a:ext cx="2890236" cy="2407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высот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31" y="965174"/>
            <a:ext cx="2890237" cy="1597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4" name="Прямоугольник 513"/>
          <p:cNvSpPr/>
          <p:nvPr/>
        </p:nvSpPr>
        <p:spPr>
          <a:xfrm>
            <a:off x="6531" y="2807252"/>
            <a:ext cx="2890237" cy="1586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7" name="Text Box 97"/>
          <p:cNvSpPr txBox="1">
            <a:spLocks noChangeArrowheads="1"/>
          </p:cNvSpPr>
          <p:nvPr/>
        </p:nvSpPr>
        <p:spPr bwMode="auto">
          <a:xfrm>
            <a:off x="10109626" y="4153940"/>
            <a:ext cx="1888067" cy="32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0647" tIns="85325" rIns="170647" bIns="8532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</a:t>
            </a:r>
          </a:p>
        </p:txBody>
      </p:sp>
      <p:sp>
        <p:nvSpPr>
          <p:cNvPr id="449" name="Text Box 97"/>
          <p:cNvSpPr txBox="1">
            <a:spLocks noChangeArrowheads="1"/>
          </p:cNvSpPr>
          <p:nvPr/>
        </p:nvSpPr>
        <p:spPr bwMode="auto">
          <a:xfrm>
            <a:off x="10243871" y="4786265"/>
            <a:ext cx="784436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altLang="ru-RU" sz="1000" b="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гидропост</a:t>
            </a:r>
            <a:endParaRPr lang="ru-RU" altLang="ru-RU" sz="1000" b="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" name="AutoShape 9"/>
          <p:cNvSpPr>
            <a:spLocks noChangeArrowheads="1"/>
          </p:cNvSpPr>
          <p:nvPr/>
        </p:nvSpPr>
        <p:spPr bwMode="auto">
          <a:xfrm>
            <a:off x="10003135" y="4836257"/>
            <a:ext cx="169407" cy="126609"/>
          </a:xfrm>
          <a:prstGeom prst="triangle">
            <a:avLst>
              <a:gd name="adj" fmla="val 49991"/>
            </a:avLst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253" tIns="45623" rIns="91253" bIns="45623" anchor="ctr"/>
          <a:lstStyle/>
          <a:p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1" name="Прямоугольник 450"/>
          <p:cNvSpPr/>
          <p:nvPr/>
        </p:nvSpPr>
        <p:spPr bwMode="auto">
          <a:xfrm>
            <a:off x="10013685" y="5068305"/>
            <a:ext cx="150282" cy="150284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2" name="Прямоугольник 451"/>
          <p:cNvSpPr/>
          <p:nvPr/>
        </p:nvSpPr>
        <p:spPr bwMode="auto">
          <a:xfrm>
            <a:off x="10013685" y="5287209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3" name="Text Box 97"/>
          <p:cNvSpPr txBox="1">
            <a:spLocks noChangeArrowheads="1"/>
          </p:cNvSpPr>
          <p:nvPr/>
        </p:nvSpPr>
        <p:spPr bwMode="auto">
          <a:xfrm>
            <a:off x="10243871" y="5030151"/>
            <a:ext cx="887029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подтоплено</a:t>
            </a:r>
          </a:p>
        </p:txBody>
      </p:sp>
      <p:sp>
        <p:nvSpPr>
          <p:cNvPr id="454" name="Text Box 97"/>
          <p:cNvSpPr txBox="1">
            <a:spLocks noChangeArrowheads="1"/>
          </p:cNvSpPr>
          <p:nvPr/>
        </p:nvSpPr>
        <p:spPr bwMode="auto">
          <a:xfrm>
            <a:off x="10243871" y="5240587"/>
            <a:ext cx="1920966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прогнозируется подтопление</a:t>
            </a:r>
          </a:p>
        </p:txBody>
      </p:sp>
      <p:sp>
        <p:nvSpPr>
          <p:cNvPr id="455" name="Text Box 97"/>
          <p:cNvSpPr txBox="1">
            <a:spLocks noChangeArrowheads="1"/>
          </p:cNvSpPr>
          <p:nvPr/>
        </p:nvSpPr>
        <p:spPr bwMode="auto">
          <a:xfrm>
            <a:off x="10121848" y="5402788"/>
            <a:ext cx="1553737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зона подтопления</a:t>
            </a:r>
          </a:p>
        </p:txBody>
      </p:sp>
      <p:sp>
        <p:nvSpPr>
          <p:cNvPr id="456" name="Полилиния 455"/>
          <p:cNvSpPr/>
          <p:nvPr/>
        </p:nvSpPr>
        <p:spPr>
          <a:xfrm>
            <a:off x="10038143" y="5511832"/>
            <a:ext cx="148568" cy="108099"/>
          </a:xfrm>
          <a:custGeom>
            <a:avLst/>
            <a:gdLst>
              <a:gd name="connsiteX0" fmla="*/ 0 w 325925"/>
              <a:gd name="connsiteY0" fmla="*/ 73060 h 244640"/>
              <a:gd name="connsiteX1" fmla="*/ 0 w 325925"/>
              <a:gd name="connsiteY1" fmla="*/ 73060 h 244640"/>
              <a:gd name="connsiteX2" fmla="*/ 262551 w 325925"/>
              <a:gd name="connsiteY2" fmla="*/ 236022 h 244640"/>
              <a:gd name="connsiteX3" fmla="*/ 325925 w 325925"/>
              <a:gd name="connsiteY3" fmla="*/ 199808 h 244640"/>
              <a:gd name="connsiteX4" fmla="*/ 298764 w 325925"/>
              <a:gd name="connsiteY4" fmla="*/ 54953 h 244640"/>
              <a:gd name="connsiteX5" fmla="*/ 280657 w 325925"/>
              <a:gd name="connsiteY5" fmla="*/ 27792 h 244640"/>
              <a:gd name="connsiteX6" fmla="*/ 226337 w 325925"/>
              <a:gd name="connsiteY6" fmla="*/ 632 h 244640"/>
              <a:gd name="connsiteX7" fmla="*/ 81481 w 325925"/>
              <a:gd name="connsiteY7" fmla="*/ 27792 h 244640"/>
              <a:gd name="connsiteX8" fmla="*/ 45267 w 325925"/>
              <a:gd name="connsiteY8" fmla="*/ 73060 h 244640"/>
              <a:gd name="connsiteX9" fmla="*/ 0 w 325925"/>
              <a:gd name="connsiteY9" fmla="*/ 73060 h 24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5925" h="244640">
                <a:moveTo>
                  <a:pt x="0" y="73060"/>
                </a:moveTo>
                <a:lnTo>
                  <a:pt x="0" y="73060"/>
                </a:lnTo>
                <a:cubicBezTo>
                  <a:pt x="87517" y="127381"/>
                  <a:pt x="169897" y="191019"/>
                  <a:pt x="262551" y="236022"/>
                </a:cubicBezTo>
                <a:cubicBezTo>
                  <a:pt x="314355" y="261184"/>
                  <a:pt x="317268" y="225779"/>
                  <a:pt x="325925" y="199808"/>
                </a:cubicBezTo>
                <a:cubicBezTo>
                  <a:pt x="322739" y="167949"/>
                  <a:pt x="321574" y="89169"/>
                  <a:pt x="298764" y="54953"/>
                </a:cubicBezTo>
                <a:cubicBezTo>
                  <a:pt x="292728" y="45899"/>
                  <a:pt x="288351" y="35486"/>
                  <a:pt x="280657" y="27792"/>
                </a:cubicBezTo>
                <a:cubicBezTo>
                  <a:pt x="263107" y="10241"/>
                  <a:pt x="248428" y="7995"/>
                  <a:pt x="226337" y="632"/>
                </a:cubicBezTo>
                <a:cubicBezTo>
                  <a:pt x="205508" y="2234"/>
                  <a:pt x="111594" y="-9850"/>
                  <a:pt x="81481" y="27792"/>
                </a:cubicBezTo>
                <a:cubicBezTo>
                  <a:pt x="46674" y="71301"/>
                  <a:pt x="105810" y="42789"/>
                  <a:pt x="45267" y="73060"/>
                </a:cubicBezTo>
                <a:cubicBezTo>
                  <a:pt x="36731" y="77328"/>
                  <a:pt x="7544" y="73060"/>
                  <a:pt x="0" y="73060"/>
                </a:cubicBezTo>
                <a:close/>
              </a:path>
            </a:pathLst>
          </a:cu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7" name="TextBox 5"/>
          <p:cNvSpPr txBox="1">
            <a:spLocks noChangeArrowheads="1"/>
          </p:cNvSpPr>
          <p:nvPr/>
        </p:nvSpPr>
        <p:spPr bwMode="auto">
          <a:xfrm>
            <a:off x="10944336" y="4531557"/>
            <a:ext cx="1154718" cy="2386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населенный пункт</a:t>
            </a:r>
          </a:p>
        </p:txBody>
      </p:sp>
      <p:sp>
        <p:nvSpPr>
          <p:cNvPr id="458" name="Прямоугольная выноска 457"/>
          <p:cNvSpPr>
            <a:spLocks noChangeArrowheads="1"/>
          </p:cNvSpPr>
          <p:nvPr/>
        </p:nvSpPr>
        <p:spPr bwMode="auto">
          <a:xfrm>
            <a:off x="10027366" y="4560929"/>
            <a:ext cx="840577" cy="203664"/>
          </a:xfrm>
          <a:prstGeom prst="wedgeRectCallout">
            <a:avLst>
              <a:gd name="adj1" fmla="val -7762"/>
              <a:gd name="adj2" fmla="val -3969"/>
            </a:avLst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square" lIns="49289" tIns="24647" rIns="49289" bIns="2464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с. </a:t>
            </a:r>
            <a:r>
              <a:rPr lang="ru-RU" altLang="ru-RU" sz="1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Тхамаха</a:t>
            </a:r>
            <a:endParaRPr lang="ru-RU" alt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9" name="Прямая соединительная линия 458"/>
          <p:cNvCxnSpPr/>
          <p:nvPr/>
        </p:nvCxnSpPr>
        <p:spPr>
          <a:xfrm>
            <a:off x="10035342" y="5749131"/>
            <a:ext cx="14856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" name="Text Box 97"/>
          <p:cNvSpPr txBox="1">
            <a:spLocks noChangeArrowheads="1"/>
          </p:cNvSpPr>
          <p:nvPr/>
        </p:nvSpPr>
        <p:spPr bwMode="auto">
          <a:xfrm>
            <a:off x="10125167" y="5568996"/>
            <a:ext cx="2039670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подтопленные автодороги</a:t>
            </a:r>
          </a:p>
        </p:txBody>
      </p:sp>
      <p:cxnSp>
        <p:nvCxnSpPr>
          <p:cNvPr id="461" name="Прямая соединительная линия 460"/>
          <p:cNvCxnSpPr/>
          <p:nvPr/>
        </p:nvCxnSpPr>
        <p:spPr>
          <a:xfrm>
            <a:off x="10038007" y="5930853"/>
            <a:ext cx="1485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Text Box 97"/>
          <p:cNvSpPr txBox="1">
            <a:spLocks noChangeArrowheads="1"/>
          </p:cNvSpPr>
          <p:nvPr/>
        </p:nvSpPr>
        <p:spPr bwMode="auto">
          <a:xfrm>
            <a:off x="10127832" y="5750718"/>
            <a:ext cx="2039670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подтопленные ж/д пути</a:t>
            </a:r>
          </a:p>
        </p:txBody>
      </p:sp>
      <p:sp>
        <p:nvSpPr>
          <p:cNvPr id="437" name="Rectangle 8"/>
          <p:cNvSpPr>
            <a:spLocks noChangeArrowheads="1"/>
          </p:cNvSpPr>
          <p:nvPr/>
        </p:nvSpPr>
        <p:spPr bwMode="auto">
          <a:xfrm>
            <a:off x="998290" y="3697666"/>
            <a:ext cx="932187" cy="18030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 lIns="41399" tIns="20702" rIns="41399" bIns="20702">
            <a:spAutoFit/>
          </a:bodyPr>
          <a:lstStyle>
            <a:defPPr>
              <a:defRPr lang="ru-RU"/>
            </a:defPPr>
            <a:lvl1pPr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41313" indent="1158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684213" indent="2301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027113" indent="3444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370013" indent="4587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altLang="ru-RU" sz="9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altLang="ru-RU" sz="9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Тхамаха</a:t>
            </a:r>
            <a:endParaRPr lang="ru-RU" altLang="ru-RU" sz="9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0" name="Прямая со стрелкой 439"/>
          <p:cNvCxnSpPr/>
          <p:nvPr/>
        </p:nvCxnSpPr>
        <p:spPr>
          <a:xfrm flipH="1" flipV="1">
            <a:off x="3264845" y="3067420"/>
            <a:ext cx="5734" cy="625218"/>
          </a:xfrm>
          <a:prstGeom prst="straightConnector1">
            <a:avLst/>
          </a:prstGeom>
          <a:ln w="22225">
            <a:solidFill>
              <a:srgbClr val="181DF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1" name="TextBox 454"/>
          <p:cNvSpPr txBox="1"/>
          <p:nvPr/>
        </p:nvSpPr>
        <p:spPr>
          <a:xfrm rot="16200000">
            <a:off x="2307118" y="3220604"/>
            <a:ext cx="1585804" cy="3188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02405" tIns="51203" rIns="102405" bIns="51203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79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181D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Шебш</a:t>
            </a:r>
          </a:p>
        </p:txBody>
      </p:sp>
      <p:pic>
        <p:nvPicPr>
          <p:cNvPr id="478" name="Рисунок 4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40" y="2808585"/>
            <a:ext cx="294928" cy="15822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82" name="Прямоугольник 481"/>
          <p:cNvSpPr/>
          <p:nvPr/>
        </p:nvSpPr>
        <p:spPr>
          <a:xfrm>
            <a:off x="6179075" y="3439087"/>
            <a:ext cx="1363900" cy="2585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48" tIns="52973" rIns="105948" bIns="52973"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Тхамаха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87" name="Прямоугольная выноска 486"/>
          <p:cNvSpPr/>
          <p:nvPr/>
        </p:nvSpPr>
        <p:spPr>
          <a:xfrm>
            <a:off x="3763324" y="5462406"/>
            <a:ext cx="1888245" cy="432775"/>
          </a:xfrm>
          <a:prstGeom prst="wedgeRectCallout">
            <a:avLst>
              <a:gd name="adj1" fmla="val 36513"/>
              <a:gd name="adj2" fmla="val -406130"/>
            </a:avLst>
          </a:prstGeom>
          <a:solidFill>
            <a:srgbClr val="FFFF00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lIns="85293" tIns="42650" rIns="85293" bIns="42650"/>
          <a:lstStyle/>
          <a:p>
            <a:pPr algn="ctr"/>
            <a:r>
              <a:rPr lang="ru-RU" sz="1000" dirty="0" smtClean="0">
                <a:latin typeface="Times New Roman"/>
                <a:ea typeface="Times New Roman"/>
              </a:rPr>
              <a:t>Прогнозируется </a:t>
            </a:r>
            <a:r>
              <a:rPr lang="ru-RU" sz="1000" dirty="0">
                <a:latin typeface="Times New Roman"/>
                <a:ea typeface="Times New Roman"/>
              </a:rPr>
              <a:t>подтопление </a:t>
            </a:r>
            <a:r>
              <a:rPr lang="ru-RU" sz="1000" dirty="0" smtClean="0">
                <a:latin typeface="Times New Roman"/>
                <a:ea typeface="Times New Roman"/>
              </a:rPr>
              <a:t/>
            </a:r>
            <a:br>
              <a:rPr lang="ru-RU" sz="1000" dirty="0" smtClean="0">
                <a:latin typeface="Times New Roman"/>
                <a:ea typeface="Times New Roman"/>
              </a:rPr>
            </a:br>
            <a:r>
              <a:rPr lang="ru-RU" sz="1000" dirty="0" smtClean="0">
                <a:latin typeface="Times New Roman"/>
                <a:ea typeface="Times New Roman"/>
              </a:rPr>
              <a:t>7 приусадебных участков.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0118230" y="2149777"/>
          <a:ext cx="1958444" cy="326814"/>
        </p:xfrm>
        <a:graphic>
          <a:graphicData uri="http://schemas.openxmlformats.org/drawingml/2006/table">
            <a:tbl>
              <a:tblPr/>
              <a:tblGrid>
                <a:gridCol w="1958444">
                  <a:extLst>
                    <a:ext uri="{9D8B030D-6E8A-4147-A177-3AD203B41FA5}">
                      <a16:colId xmlns:a16="http://schemas.microsoft.com/office/drawing/2014/main" val="4116451351"/>
                    </a:ext>
                  </a:extLst>
                </a:gridCol>
              </a:tblGrid>
              <a:tr h="3268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Гидропост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отсутствует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693" marR="4069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353397"/>
                  </a:ext>
                </a:extLst>
              </a:tr>
            </a:tbl>
          </a:graphicData>
        </a:graphic>
      </p:graphicFrame>
      <p:sp>
        <p:nvSpPr>
          <p:cNvPr id="420" name="Rectangle 152"/>
          <p:cNvSpPr>
            <a:spLocks noChangeArrowheads="1"/>
          </p:cNvSpPr>
          <p:nvPr/>
        </p:nvSpPr>
        <p:spPr bwMode="auto">
          <a:xfrm>
            <a:off x="10457484" y="6303032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16:00 28.11.2023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А.В. </a:t>
            </a:r>
            <a:r>
              <a:rPr lang="ru-RU" altLang="ru-RU" sz="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Мизюгина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  <p:sp>
        <p:nvSpPr>
          <p:cNvPr id="425" name="Прямоугольник 424"/>
          <p:cNvSpPr/>
          <p:nvPr/>
        </p:nvSpPr>
        <p:spPr bwMode="auto">
          <a:xfrm>
            <a:off x="5577487" y="3955522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9" name="Прямоугольник 428"/>
          <p:cNvSpPr/>
          <p:nvPr/>
        </p:nvSpPr>
        <p:spPr bwMode="auto">
          <a:xfrm>
            <a:off x="5278722" y="3803048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" name="Прямоугольник 429"/>
          <p:cNvSpPr/>
          <p:nvPr/>
        </p:nvSpPr>
        <p:spPr bwMode="auto">
          <a:xfrm>
            <a:off x="5064617" y="3697666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1" name="Прямоугольник 430"/>
          <p:cNvSpPr/>
          <p:nvPr/>
        </p:nvSpPr>
        <p:spPr bwMode="auto">
          <a:xfrm>
            <a:off x="5271917" y="3625964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2" name="Прямоугольник 431"/>
          <p:cNvSpPr/>
          <p:nvPr/>
        </p:nvSpPr>
        <p:spPr bwMode="auto">
          <a:xfrm>
            <a:off x="5577486" y="3809878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3" name="Прямоугольник 432"/>
          <p:cNvSpPr/>
          <p:nvPr/>
        </p:nvSpPr>
        <p:spPr bwMode="auto">
          <a:xfrm>
            <a:off x="5094183" y="3520582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4" name="Прямоугольник 433"/>
          <p:cNvSpPr/>
          <p:nvPr/>
        </p:nvSpPr>
        <p:spPr bwMode="auto">
          <a:xfrm>
            <a:off x="4867964" y="3466355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243384"/>
      </p:ext>
    </p:extLst>
  </p:cSld>
  <p:clrMapOvr>
    <a:masterClrMapping/>
  </p:clrMapOvr>
  <p:transition advClick="0" advTm="3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0" y="742836"/>
            <a:ext cx="12171660" cy="61151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0" y="964155"/>
            <a:ext cx="2877414" cy="1618241"/>
          </a:xfrm>
          <a:prstGeom prst="rect">
            <a:avLst/>
          </a:prstGeom>
        </p:spPr>
      </p:pic>
      <p:pic>
        <p:nvPicPr>
          <p:cNvPr id="420" name="Picture 2" descr="E:\1. Обменник\КАРТЫ по ортофото\гор кл.JPG">
            <a:extLst>
              <a:ext uri="{FF2B5EF4-FFF2-40B4-BE49-F238E27FC236}">
                <a16:creationId xmlns:a16="http://schemas.microsoft.com/office/drawing/2014/main" id="{641011D7-0021-473A-BB71-AF5A745A6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17" y="2800099"/>
            <a:ext cx="2711837" cy="159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6" name="Rectangle 93"/>
          <p:cNvSpPr>
            <a:spLocks noChangeArrowheads="1"/>
          </p:cNvSpPr>
          <p:nvPr/>
        </p:nvSpPr>
        <p:spPr bwMode="auto">
          <a:xfrm>
            <a:off x="9953214" y="4195042"/>
            <a:ext cx="2228852" cy="1850368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560879">
              <a:defRPr/>
            </a:pPr>
            <a:endParaRPr lang="ru-RU" altLang="ru-RU" sz="11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28" name="Таблица 427">
            <a:extLst>
              <a:ext uri="{FF2B5EF4-FFF2-40B4-BE49-F238E27FC236}">
                <a16:creationId xmlns:a16="http://schemas.microsoft.com/office/drawing/2014/main" id="{7BD17560-24AB-4085-9401-2FD6087B3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874697"/>
              </p:ext>
            </p:extLst>
          </p:nvPr>
        </p:nvGraphicFramePr>
        <p:xfrm>
          <a:off x="2893952" y="739883"/>
          <a:ext cx="9286863" cy="10978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4433">
                  <a:extLst>
                    <a:ext uri="{9D8B030D-6E8A-4147-A177-3AD203B41FA5}">
                      <a16:colId xmlns:a16="http://schemas.microsoft.com/office/drawing/2014/main" val="935839010"/>
                    </a:ext>
                  </a:extLst>
                </a:gridCol>
                <a:gridCol w="573668">
                  <a:extLst>
                    <a:ext uri="{9D8B030D-6E8A-4147-A177-3AD203B41FA5}">
                      <a16:colId xmlns:a16="http://schemas.microsoft.com/office/drawing/2014/main" val="3624060115"/>
                    </a:ext>
                  </a:extLst>
                </a:gridCol>
                <a:gridCol w="640414">
                  <a:extLst>
                    <a:ext uri="{9D8B030D-6E8A-4147-A177-3AD203B41FA5}">
                      <a16:colId xmlns:a16="http://schemas.microsoft.com/office/drawing/2014/main" val="3138841617"/>
                    </a:ext>
                  </a:extLst>
                </a:gridCol>
                <a:gridCol w="485804">
                  <a:extLst>
                    <a:ext uri="{9D8B030D-6E8A-4147-A177-3AD203B41FA5}">
                      <a16:colId xmlns:a16="http://schemas.microsoft.com/office/drawing/2014/main" val="3973663687"/>
                    </a:ext>
                  </a:extLst>
                </a:gridCol>
                <a:gridCol w="828828">
                  <a:extLst>
                    <a:ext uri="{9D8B030D-6E8A-4147-A177-3AD203B41FA5}">
                      <a16:colId xmlns:a16="http://schemas.microsoft.com/office/drawing/2014/main" val="1850261530"/>
                    </a:ext>
                  </a:extLst>
                </a:gridCol>
                <a:gridCol w="860881">
                  <a:extLst>
                    <a:ext uri="{9D8B030D-6E8A-4147-A177-3AD203B41FA5}">
                      <a16:colId xmlns:a16="http://schemas.microsoft.com/office/drawing/2014/main" val="1388489141"/>
                    </a:ext>
                  </a:extLst>
                </a:gridCol>
                <a:gridCol w="1380813">
                  <a:extLst>
                    <a:ext uri="{9D8B030D-6E8A-4147-A177-3AD203B41FA5}">
                      <a16:colId xmlns:a16="http://schemas.microsoft.com/office/drawing/2014/main" val="902352844"/>
                    </a:ext>
                  </a:extLst>
                </a:gridCol>
                <a:gridCol w="986508">
                  <a:extLst>
                    <a:ext uri="{9D8B030D-6E8A-4147-A177-3AD203B41FA5}">
                      <a16:colId xmlns:a16="http://schemas.microsoft.com/office/drawing/2014/main" val="3929854928"/>
                    </a:ext>
                  </a:extLst>
                </a:gridCol>
                <a:gridCol w="770047">
                  <a:extLst>
                    <a:ext uri="{9D8B030D-6E8A-4147-A177-3AD203B41FA5}">
                      <a16:colId xmlns:a16="http://schemas.microsoft.com/office/drawing/2014/main" val="2744305664"/>
                    </a:ext>
                  </a:extLst>
                </a:gridCol>
                <a:gridCol w="800246">
                  <a:extLst>
                    <a:ext uri="{9D8B030D-6E8A-4147-A177-3AD203B41FA5}">
                      <a16:colId xmlns:a16="http://schemas.microsoft.com/office/drawing/2014/main" val="2387366401"/>
                    </a:ext>
                  </a:extLst>
                </a:gridCol>
                <a:gridCol w="935221">
                  <a:extLst>
                    <a:ext uri="{9D8B030D-6E8A-4147-A177-3AD203B41FA5}">
                      <a16:colId xmlns:a16="http://schemas.microsoft.com/office/drawing/2014/main" val="3548019371"/>
                    </a:ext>
                  </a:extLst>
                </a:gridCol>
              </a:tblGrid>
              <a:tr h="38146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 в зоне возможного подтопления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подтопления, 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Домов/приусадебных участков  в зоне подтопления, шт.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 в зоне ЧС,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Протяжённость затопленных дорог, 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мостов в зоне затопления,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ПОО в зоне подтопления,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СЗО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зоне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9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одтопления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453028"/>
                  </a:ext>
                </a:extLst>
              </a:tr>
              <a:tr h="426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домов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Население, чел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Детей, чел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417777"/>
                  </a:ext>
                </a:extLst>
              </a:tr>
              <a:tr h="12987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Горячий </a:t>
                      </a: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Ключ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7581</a:t>
                      </a: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42273</a:t>
                      </a: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8576</a:t>
                      </a: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60,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30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0/6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964512"/>
                  </a:ext>
                </a:extLst>
              </a:tr>
              <a:tr h="1324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Всего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7581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42273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8576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60,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30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0/6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488328"/>
                  </a:ext>
                </a:extLst>
              </a:tr>
            </a:tbl>
          </a:graphicData>
        </a:graphic>
      </p:graphicFrame>
      <p:grpSp>
        <p:nvGrpSpPr>
          <p:cNvPr id="48" name="Группа 47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49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9" name="Picture 49" descr="original_metal_w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69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66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4" name="Прямоугольник 483"/>
          <p:cNvSpPr/>
          <p:nvPr/>
        </p:nvSpPr>
        <p:spPr>
          <a:xfrm>
            <a:off x="6530" y="732343"/>
            <a:ext cx="2887422" cy="232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метеопараметров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ПОСЛЕДСТВИЙ (МОДЕЛЬ) ПОДТОПЛЕНИЯ</a:t>
            </a:r>
            <a:endParaRPr lang="ru-RU" i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Г. ГОРЯЧИЙ КЛЮЧ КРАСНОДАРСКОГО КРАЯ</a:t>
            </a:r>
          </a:p>
          <a:p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29.11-30.11.2023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47" name="Прямоугольник 446"/>
          <p:cNvSpPr/>
          <p:nvPr/>
        </p:nvSpPr>
        <p:spPr>
          <a:xfrm>
            <a:off x="6531" y="2562550"/>
            <a:ext cx="2890236" cy="2407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высот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31" y="965174"/>
            <a:ext cx="2890237" cy="1597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4" name="Прямоугольник 513"/>
          <p:cNvSpPr/>
          <p:nvPr/>
        </p:nvSpPr>
        <p:spPr>
          <a:xfrm>
            <a:off x="6531" y="2807252"/>
            <a:ext cx="2890237" cy="1586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35" name="Таблица 4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966308"/>
              </p:ext>
            </p:extLst>
          </p:nvPr>
        </p:nvGraphicFramePr>
        <p:xfrm>
          <a:off x="10463741" y="1983470"/>
          <a:ext cx="1717074" cy="1717512"/>
        </p:xfrm>
        <a:graphic>
          <a:graphicData uri="http://schemas.openxmlformats.org/drawingml/2006/table">
            <a:tbl>
              <a:tblPr/>
              <a:tblGrid>
                <a:gridCol w="1717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53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гидропост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АГК-088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ОЯ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69,358 м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912">
                <a:tc>
                  <a:txBody>
                    <a:bodyPr/>
                    <a:lstStyle/>
                    <a:p>
                      <a:pPr marL="0" marR="0" lvl="0" indent="0" algn="ctr" defTabSz="3007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 ноября 62,12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(+2,96) м</a:t>
                      </a:r>
                    </a:p>
                    <a:p>
                      <a:pPr marL="0" marR="0" lvl="0" indent="0" algn="ctr" defTabSz="3007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ноября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62,24 (+0,12) м</a:t>
                      </a:r>
                    </a:p>
                    <a:p>
                      <a:pPr marL="0" marR="0" lvl="0" indent="0" algn="ctr" defTabSz="3007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 ноября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035F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57,25 (-4,99) м</a:t>
                      </a:r>
                    </a:p>
                    <a:p>
                      <a:pPr marL="0" marR="0" lvl="0" indent="0" algn="ctr" defTabSz="3007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ноября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035F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58,93 (-1,68) м</a:t>
                      </a:r>
                    </a:p>
                    <a:p>
                      <a:pPr marL="0" marR="0" lvl="0" indent="0" algn="ctr" defTabSz="3007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 ноября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035F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57,52 (-1,41)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035F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243"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на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29.11.202</a:t>
                      </a: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60,30  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(+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2,78) 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27" name="Text Box 97"/>
          <p:cNvSpPr txBox="1">
            <a:spLocks noChangeArrowheads="1"/>
          </p:cNvSpPr>
          <p:nvPr/>
        </p:nvSpPr>
        <p:spPr bwMode="auto">
          <a:xfrm>
            <a:off x="10109626" y="4153940"/>
            <a:ext cx="1888067" cy="32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0647" tIns="85325" rIns="170647" bIns="8532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</a:t>
            </a:r>
          </a:p>
        </p:txBody>
      </p:sp>
      <p:sp>
        <p:nvSpPr>
          <p:cNvPr id="449" name="Text Box 97"/>
          <p:cNvSpPr txBox="1">
            <a:spLocks noChangeArrowheads="1"/>
          </p:cNvSpPr>
          <p:nvPr/>
        </p:nvSpPr>
        <p:spPr bwMode="auto">
          <a:xfrm>
            <a:off x="10243871" y="4786265"/>
            <a:ext cx="784436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altLang="ru-RU" sz="1000" b="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гидропост</a:t>
            </a:r>
            <a:endParaRPr lang="ru-RU" altLang="ru-RU" sz="1000" b="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" name="AutoShape 9"/>
          <p:cNvSpPr>
            <a:spLocks noChangeArrowheads="1"/>
          </p:cNvSpPr>
          <p:nvPr/>
        </p:nvSpPr>
        <p:spPr bwMode="auto">
          <a:xfrm>
            <a:off x="10003135" y="4836257"/>
            <a:ext cx="169407" cy="126609"/>
          </a:xfrm>
          <a:prstGeom prst="triangle">
            <a:avLst>
              <a:gd name="adj" fmla="val 49991"/>
            </a:avLst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253" tIns="45623" rIns="91253" bIns="45623" anchor="ctr"/>
          <a:lstStyle/>
          <a:p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1" name="Прямоугольник 450"/>
          <p:cNvSpPr/>
          <p:nvPr/>
        </p:nvSpPr>
        <p:spPr bwMode="auto">
          <a:xfrm>
            <a:off x="10013685" y="5068305"/>
            <a:ext cx="150282" cy="150284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2" name="Прямоугольник 451"/>
          <p:cNvSpPr/>
          <p:nvPr/>
        </p:nvSpPr>
        <p:spPr bwMode="auto">
          <a:xfrm>
            <a:off x="10013685" y="5287209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3" name="Text Box 97"/>
          <p:cNvSpPr txBox="1">
            <a:spLocks noChangeArrowheads="1"/>
          </p:cNvSpPr>
          <p:nvPr/>
        </p:nvSpPr>
        <p:spPr bwMode="auto">
          <a:xfrm>
            <a:off x="10243871" y="5030151"/>
            <a:ext cx="887029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подтоплено</a:t>
            </a:r>
          </a:p>
        </p:txBody>
      </p:sp>
      <p:sp>
        <p:nvSpPr>
          <p:cNvPr id="454" name="Text Box 97"/>
          <p:cNvSpPr txBox="1">
            <a:spLocks noChangeArrowheads="1"/>
          </p:cNvSpPr>
          <p:nvPr/>
        </p:nvSpPr>
        <p:spPr bwMode="auto">
          <a:xfrm>
            <a:off x="10243871" y="5240587"/>
            <a:ext cx="1920966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прогнозируется подтопление</a:t>
            </a:r>
          </a:p>
        </p:txBody>
      </p:sp>
      <p:sp>
        <p:nvSpPr>
          <p:cNvPr id="455" name="Text Box 97"/>
          <p:cNvSpPr txBox="1">
            <a:spLocks noChangeArrowheads="1"/>
          </p:cNvSpPr>
          <p:nvPr/>
        </p:nvSpPr>
        <p:spPr bwMode="auto">
          <a:xfrm>
            <a:off x="10121848" y="5402788"/>
            <a:ext cx="1553737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зона подтопления</a:t>
            </a:r>
          </a:p>
        </p:txBody>
      </p:sp>
      <p:sp>
        <p:nvSpPr>
          <p:cNvPr id="456" name="Полилиния 455"/>
          <p:cNvSpPr/>
          <p:nvPr/>
        </p:nvSpPr>
        <p:spPr>
          <a:xfrm>
            <a:off x="10038143" y="5511832"/>
            <a:ext cx="148568" cy="108099"/>
          </a:xfrm>
          <a:custGeom>
            <a:avLst/>
            <a:gdLst>
              <a:gd name="connsiteX0" fmla="*/ 0 w 325925"/>
              <a:gd name="connsiteY0" fmla="*/ 73060 h 244640"/>
              <a:gd name="connsiteX1" fmla="*/ 0 w 325925"/>
              <a:gd name="connsiteY1" fmla="*/ 73060 h 244640"/>
              <a:gd name="connsiteX2" fmla="*/ 262551 w 325925"/>
              <a:gd name="connsiteY2" fmla="*/ 236022 h 244640"/>
              <a:gd name="connsiteX3" fmla="*/ 325925 w 325925"/>
              <a:gd name="connsiteY3" fmla="*/ 199808 h 244640"/>
              <a:gd name="connsiteX4" fmla="*/ 298764 w 325925"/>
              <a:gd name="connsiteY4" fmla="*/ 54953 h 244640"/>
              <a:gd name="connsiteX5" fmla="*/ 280657 w 325925"/>
              <a:gd name="connsiteY5" fmla="*/ 27792 h 244640"/>
              <a:gd name="connsiteX6" fmla="*/ 226337 w 325925"/>
              <a:gd name="connsiteY6" fmla="*/ 632 h 244640"/>
              <a:gd name="connsiteX7" fmla="*/ 81481 w 325925"/>
              <a:gd name="connsiteY7" fmla="*/ 27792 h 244640"/>
              <a:gd name="connsiteX8" fmla="*/ 45267 w 325925"/>
              <a:gd name="connsiteY8" fmla="*/ 73060 h 244640"/>
              <a:gd name="connsiteX9" fmla="*/ 0 w 325925"/>
              <a:gd name="connsiteY9" fmla="*/ 73060 h 24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5925" h="244640">
                <a:moveTo>
                  <a:pt x="0" y="73060"/>
                </a:moveTo>
                <a:lnTo>
                  <a:pt x="0" y="73060"/>
                </a:lnTo>
                <a:cubicBezTo>
                  <a:pt x="87517" y="127381"/>
                  <a:pt x="169897" y="191019"/>
                  <a:pt x="262551" y="236022"/>
                </a:cubicBezTo>
                <a:cubicBezTo>
                  <a:pt x="314355" y="261184"/>
                  <a:pt x="317268" y="225779"/>
                  <a:pt x="325925" y="199808"/>
                </a:cubicBezTo>
                <a:cubicBezTo>
                  <a:pt x="322739" y="167949"/>
                  <a:pt x="321574" y="89169"/>
                  <a:pt x="298764" y="54953"/>
                </a:cubicBezTo>
                <a:cubicBezTo>
                  <a:pt x="292728" y="45899"/>
                  <a:pt x="288351" y="35486"/>
                  <a:pt x="280657" y="27792"/>
                </a:cubicBezTo>
                <a:cubicBezTo>
                  <a:pt x="263107" y="10241"/>
                  <a:pt x="248428" y="7995"/>
                  <a:pt x="226337" y="632"/>
                </a:cubicBezTo>
                <a:cubicBezTo>
                  <a:pt x="205508" y="2234"/>
                  <a:pt x="111594" y="-9850"/>
                  <a:pt x="81481" y="27792"/>
                </a:cubicBezTo>
                <a:cubicBezTo>
                  <a:pt x="46674" y="71301"/>
                  <a:pt x="105810" y="42789"/>
                  <a:pt x="45267" y="73060"/>
                </a:cubicBezTo>
                <a:cubicBezTo>
                  <a:pt x="36731" y="77328"/>
                  <a:pt x="7544" y="73060"/>
                  <a:pt x="0" y="73060"/>
                </a:cubicBezTo>
                <a:close/>
              </a:path>
            </a:pathLst>
          </a:cu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7" name="TextBox 5"/>
          <p:cNvSpPr txBox="1">
            <a:spLocks noChangeArrowheads="1"/>
          </p:cNvSpPr>
          <p:nvPr/>
        </p:nvSpPr>
        <p:spPr bwMode="auto">
          <a:xfrm>
            <a:off x="11014600" y="4559085"/>
            <a:ext cx="1154718" cy="2386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населенный пункт</a:t>
            </a:r>
          </a:p>
        </p:txBody>
      </p:sp>
      <p:sp>
        <p:nvSpPr>
          <p:cNvPr id="458" name="Прямоугольная выноска 457"/>
          <p:cNvSpPr>
            <a:spLocks noChangeArrowheads="1"/>
          </p:cNvSpPr>
          <p:nvPr/>
        </p:nvSpPr>
        <p:spPr bwMode="auto">
          <a:xfrm>
            <a:off x="10000911" y="4585528"/>
            <a:ext cx="1000941" cy="172886"/>
          </a:xfrm>
          <a:prstGeom prst="wedgeRectCallout">
            <a:avLst>
              <a:gd name="adj1" fmla="val -7762"/>
              <a:gd name="adj2" fmla="val -3969"/>
            </a:avLst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square" lIns="49289" tIns="24647" rIns="49289" bIns="2464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defTabSz="914400" rtl="0" eaLnBrk="1" fontAlgn="ctr" latinLnBrk="0" hangingPunct="1"/>
            <a:r>
              <a:rPr lang="ru-RU" sz="800" b="0" i="0" u="none" strike="noStrik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г. Горячий Ключ</a:t>
            </a:r>
            <a:endParaRPr lang="ru-RU" sz="800" b="0" i="0" u="none" strike="noStrike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59" name="Прямая соединительная линия 458"/>
          <p:cNvCxnSpPr/>
          <p:nvPr/>
        </p:nvCxnSpPr>
        <p:spPr>
          <a:xfrm>
            <a:off x="10035342" y="5749131"/>
            <a:ext cx="14856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" name="Text Box 97"/>
          <p:cNvSpPr txBox="1">
            <a:spLocks noChangeArrowheads="1"/>
          </p:cNvSpPr>
          <p:nvPr/>
        </p:nvSpPr>
        <p:spPr bwMode="auto">
          <a:xfrm>
            <a:off x="10125167" y="5568996"/>
            <a:ext cx="2039670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подтопленные автодороги</a:t>
            </a:r>
          </a:p>
        </p:txBody>
      </p:sp>
      <p:cxnSp>
        <p:nvCxnSpPr>
          <p:cNvPr id="461" name="Прямая соединительная линия 460"/>
          <p:cNvCxnSpPr/>
          <p:nvPr/>
        </p:nvCxnSpPr>
        <p:spPr>
          <a:xfrm>
            <a:off x="10038007" y="5930853"/>
            <a:ext cx="1485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Text Box 97"/>
          <p:cNvSpPr txBox="1">
            <a:spLocks noChangeArrowheads="1"/>
          </p:cNvSpPr>
          <p:nvPr/>
        </p:nvSpPr>
        <p:spPr bwMode="auto">
          <a:xfrm>
            <a:off x="10127832" y="5750718"/>
            <a:ext cx="2039670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подтопленные ж/д пути</a:t>
            </a:r>
          </a:p>
        </p:txBody>
      </p:sp>
      <p:sp>
        <p:nvSpPr>
          <p:cNvPr id="437" name="Rectangle 8"/>
          <p:cNvSpPr>
            <a:spLocks noChangeArrowheads="1"/>
          </p:cNvSpPr>
          <p:nvPr/>
        </p:nvSpPr>
        <p:spPr bwMode="auto">
          <a:xfrm>
            <a:off x="1266737" y="3478108"/>
            <a:ext cx="1283515" cy="18030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 lIns="41399" tIns="20702" rIns="41399" bIns="20702">
            <a:spAutoFit/>
          </a:bodyPr>
          <a:lstStyle>
            <a:defPPr>
              <a:defRPr lang="ru-RU"/>
            </a:defPPr>
            <a:lvl1pPr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41313" indent="1158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684213" indent="2301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027113" indent="3444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370013" indent="4587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altLang="ru-RU" sz="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Горячий ключ</a:t>
            </a:r>
          </a:p>
        </p:txBody>
      </p:sp>
      <p:cxnSp>
        <p:nvCxnSpPr>
          <p:cNvPr id="440" name="Прямая со стрелкой 439"/>
          <p:cNvCxnSpPr>
            <a:cxnSpLocks/>
          </p:cNvCxnSpPr>
          <p:nvPr/>
        </p:nvCxnSpPr>
        <p:spPr>
          <a:xfrm flipV="1">
            <a:off x="3884297" y="3492553"/>
            <a:ext cx="647769" cy="729624"/>
          </a:xfrm>
          <a:prstGeom prst="straightConnector1">
            <a:avLst/>
          </a:prstGeom>
          <a:ln w="22225">
            <a:solidFill>
              <a:srgbClr val="181DF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1" name="TextBox 454"/>
          <p:cNvSpPr txBox="1"/>
          <p:nvPr/>
        </p:nvSpPr>
        <p:spPr>
          <a:xfrm rot="18711432">
            <a:off x="3280472" y="3568650"/>
            <a:ext cx="1585804" cy="3188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02405" tIns="51203" rIns="102405" bIns="51203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79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181D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Псекупс</a:t>
            </a:r>
          </a:p>
        </p:txBody>
      </p:sp>
      <p:pic>
        <p:nvPicPr>
          <p:cNvPr id="478" name="Рисунок 4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40" y="2808585"/>
            <a:ext cx="294928" cy="15822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79" name="AutoShape 9"/>
          <p:cNvSpPr>
            <a:spLocks noChangeArrowheads="1"/>
          </p:cNvSpPr>
          <p:nvPr/>
        </p:nvSpPr>
        <p:spPr bwMode="auto">
          <a:xfrm>
            <a:off x="3523627" y="6714978"/>
            <a:ext cx="169485" cy="126663"/>
          </a:xfrm>
          <a:prstGeom prst="triangle">
            <a:avLst>
              <a:gd name="adj" fmla="val 49991"/>
            </a:avLst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253" tIns="45623" rIns="91253" bIns="45623" anchor="ctr"/>
          <a:lstStyle>
            <a:defPPr>
              <a:defRPr lang="ru-RU"/>
            </a:defPPr>
            <a:lvl1pPr algn="l" defTabSz="887903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42922" indent="150388" algn="l" defTabSz="887903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887903" indent="298715" algn="l" defTabSz="887903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32885" indent="447042" algn="l" defTabSz="887903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777866" indent="595369" algn="l" defTabSz="887903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66542" algn="l" defTabSz="1186617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59851" algn="l" defTabSz="1186617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53159" algn="l" defTabSz="1186617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46468" algn="l" defTabSz="1186617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482" name="Прямоугольник 481"/>
          <p:cNvSpPr/>
          <p:nvPr/>
        </p:nvSpPr>
        <p:spPr>
          <a:xfrm>
            <a:off x="5983976" y="3598786"/>
            <a:ext cx="1789541" cy="2585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48" tIns="52973" rIns="105948" bIns="52973" rtlCol="0" anchor="ctr"/>
          <a:lstStyle/>
          <a:p>
            <a:pPr marL="0" algn="ctr" defTabSz="914400" rtl="0" eaLnBrk="1" fontAlgn="ctr" latinLnBrk="0" hangingPunct="1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г. Горячий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Ключ</a:t>
            </a:r>
            <a:endParaRPr lang="ru-RU" sz="1200" b="0" i="0" u="none" strike="noStrike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87" name="Прямоугольная выноска 486"/>
          <p:cNvSpPr/>
          <p:nvPr/>
        </p:nvSpPr>
        <p:spPr>
          <a:xfrm>
            <a:off x="5039853" y="5822537"/>
            <a:ext cx="1888245" cy="675315"/>
          </a:xfrm>
          <a:prstGeom prst="wedgeRectCallout">
            <a:avLst>
              <a:gd name="adj1" fmla="val 130242"/>
              <a:gd name="adj2" fmla="val -438810"/>
            </a:avLst>
          </a:prstGeom>
          <a:solidFill>
            <a:srgbClr val="FFFF00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lIns="85293" tIns="42650" rIns="85293" bIns="42650"/>
          <a:lstStyle/>
          <a:p>
            <a:pPr algn="ctr"/>
            <a:r>
              <a:rPr lang="ru-RU" sz="1000" dirty="0">
                <a:latin typeface="Times New Roman"/>
                <a:ea typeface="Times New Roman"/>
              </a:rPr>
              <a:t>При уровне </a:t>
            </a:r>
            <a:r>
              <a:rPr lang="ru-RU" sz="1000" dirty="0" smtClean="0">
                <a:latin typeface="Times New Roman"/>
                <a:ea typeface="Times New Roman"/>
              </a:rPr>
              <a:t>60,30 </a:t>
            </a:r>
            <a:r>
              <a:rPr lang="ru-RU" sz="1000" dirty="0" smtClean="0">
                <a:latin typeface="Times New Roman"/>
                <a:ea typeface="Times New Roman"/>
              </a:rPr>
              <a:t>м </a:t>
            </a:r>
            <a:r>
              <a:rPr lang="ru-RU" sz="1000" dirty="0">
                <a:latin typeface="Times New Roman"/>
                <a:ea typeface="Times New Roman"/>
              </a:rPr>
              <a:t>прогнозируется подтопление </a:t>
            </a:r>
            <a:r>
              <a:rPr lang="ru-RU" sz="1000" dirty="0" smtClean="0">
                <a:latin typeface="Times New Roman"/>
                <a:ea typeface="Times New Roman"/>
              </a:rPr>
              <a:t/>
            </a:r>
            <a:br>
              <a:rPr lang="ru-RU" sz="1000" dirty="0" smtClean="0">
                <a:latin typeface="Times New Roman"/>
                <a:ea typeface="Times New Roman"/>
              </a:rPr>
            </a:br>
            <a:r>
              <a:rPr lang="ru-RU" sz="1000" dirty="0" smtClean="0">
                <a:latin typeface="Times New Roman"/>
                <a:ea typeface="Times New Roman"/>
              </a:rPr>
              <a:t>6</a:t>
            </a:r>
            <a:r>
              <a:rPr lang="en-US" sz="1000" dirty="0" smtClean="0">
                <a:latin typeface="Times New Roman"/>
                <a:ea typeface="Times New Roman"/>
              </a:rPr>
              <a:t> </a:t>
            </a:r>
            <a:r>
              <a:rPr lang="ru-RU" sz="1000" dirty="0">
                <a:latin typeface="Times New Roman"/>
                <a:ea typeface="Times New Roman"/>
              </a:rPr>
              <a:t>приусадебных </a:t>
            </a:r>
            <a:r>
              <a:rPr lang="ru-RU" sz="1000" dirty="0" smtClean="0">
                <a:latin typeface="Times New Roman"/>
                <a:ea typeface="Times New Roman"/>
              </a:rPr>
              <a:t>участков</a:t>
            </a:r>
            <a:r>
              <a:rPr lang="ru-RU" sz="1000" dirty="0">
                <a:latin typeface="Times New Roman"/>
                <a:ea typeface="Times New Roman"/>
              </a:rPr>
              <a:t>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1" name="Rectangle 152"/>
          <p:cNvSpPr>
            <a:spLocks noChangeArrowheads="1"/>
          </p:cNvSpPr>
          <p:nvPr/>
        </p:nvSpPr>
        <p:spPr bwMode="auto">
          <a:xfrm>
            <a:off x="10457484" y="6303032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16:00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28.11.2023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А.В. </a:t>
            </a:r>
            <a:r>
              <a:rPr lang="ru-RU" altLang="ru-RU" sz="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Мизюгина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  <p:sp>
        <p:nvSpPr>
          <p:cNvPr id="423" name="Прямоугольник 422"/>
          <p:cNvSpPr/>
          <p:nvPr/>
        </p:nvSpPr>
        <p:spPr bwMode="auto">
          <a:xfrm>
            <a:off x="8491140" y="2690892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9" name="Прямоугольник 428"/>
          <p:cNvSpPr/>
          <p:nvPr/>
        </p:nvSpPr>
        <p:spPr bwMode="auto">
          <a:xfrm>
            <a:off x="8382517" y="3062531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" name="Прямоугольник 429"/>
          <p:cNvSpPr/>
          <p:nvPr/>
        </p:nvSpPr>
        <p:spPr bwMode="auto">
          <a:xfrm>
            <a:off x="8399967" y="2867513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1" name="Прямоугольник 430"/>
          <p:cNvSpPr/>
          <p:nvPr/>
        </p:nvSpPr>
        <p:spPr bwMode="auto">
          <a:xfrm>
            <a:off x="8240675" y="2648695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2" name="Прямоугольник 431"/>
          <p:cNvSpPr/>
          <p:nvPr/>
        </p:nvSpPr>
        <p:spPr bwMode="auto">
          <a:xfrm>
            <a:off x="8591744" y="2562549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3" name="Прямоугольник 432"/>
          <p:cNvSpPr/>
          <p:nvPr/>
        </p:nvSpPr>
        <p:spPr bwMode="auto">
          <a:xfrm>
            <a:off x="8164126" y="2929182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372587"/>
      </p:ext>
    </p:extLst>
  </p:cSld>
  <p:clrMapOvr>
    <a:masterClrMapping/>
  </p:clrMapOvr>
  <p:transition advClick="0" advTm="3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0" y="729451"/>
            <a:ext cx="12171660" cy="61121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9" y="987352"/>
            <a:ext cx="2862427" cy="157122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9678AA-08EC-46F8-A434-C464F82F20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67" y="2787839"/>
            <a:ext cx="2578685" cy="1602983"/>
          </a:xfrm>
          <a:prstGeom prst="rect">
            <a:avLst/>
          </a:prstGeom>
        </p:spPr>
      </p:pic>
      <p:sp>
        <p:nvSpPr>
          <p:cNvPr id="426" name="Rectangle 93"/>
          <p:cNvSpPr>
            <a:spLocks noChangeArrowheads="1"/>
          </p:cNvSpPr>
          <p:nvPr/>
        </p:nvSpPr>
        <p:spPr bwMode="auto">
          <a:xfrm>
            <a:off x="9953214" y="4195042"/>
            <a:ext cx="2228852" cy="1850368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560879">
              <a:defRPr/>
            </a:pPr>
            <a:endParaRPr lang="ru-RU" altLang="ru-RU" sz="11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28" name="Таблица 427">
            <a:extLst>
              <a:ext uri="{FF2B5EF4-FFF2-40B4-BE49-F238E27FC236}">
                <a16:creationId xmlns:a16="http://schemas.microsoft.com/office/drawing/2014/main" id="{7BD17560-24AB-4085-9401-2FD6087B3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661107"/>
              </p:ext>
            </p:extLst>
          </p:nvPr>
        </p:nvGraphicFramePr>
        <p:xfrm>
          <a:off x="2893952" y="739883"/>
          <a:ext cx="9286863" cy="10806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4433">
                  <a:extLst>
                    <a:ext uri="{9D8B030D-6E8A-4147-A177-3AD203B41FA5}">
                      <a16:colId xmlns:a16="http://schemas.microsoft.com/office/drawing/2014/main" val="935839010"/>
                    </a:ext>
                  </a:extLst>
                </a:gridCol>
                <a:gridCol w="573668">
                  <a:extLst>
                    <a:ext uri="{9D8B030D-6E8A-4147-A177-3AD203B41FA5}">
                      <a16:colId xmlns:a16="http://schemas.microsoft.com/office/drawing/2014/main" val="3624060115"/>
                    </a:ext>
                  </a:extLst>
                </a:gridCol>
                <a:gridCol w="640414">
                  <a:extLst>
                    <a:ext uri="{9D8B030D-6E8A-4147-A177-3AD203B41FA5}">
                      <a16:colId xmlns:a16="http://schemas.microsoft.com/office/drawing/2014/main" val="3138841617"/>
                    </a:ext>
                  </a:extLst>
                </a:gridCol>
                <a:gridCol w="485804">
                  <a:extLst>
                    <a:ext uri="{9D8B030D-6E8A-4147-A177-3AD203B41FA5}">
                      <a16:colId xmlns:a16="http://schemas.microsoft.com/office/drawing/2014/main" val="3973663687"/>
                    </a:ext>
                  </a:extLst>
                </a:gridCol>
                <a:gridCol w="828828">
                  <a:extLst>
                    <a:ext uri="{9D8B030D-6E8A-4147-A177-3AD203B41FA5}">
                      <a16:colId xmlns:a16="http://schemas.microsoft.com/office/drawing/2014/main" val="1850261530"/>
                    </a:ext>
                  </a:extLst>
                </a:gridCol>
                <a:gridCol w="860881">
                  <a:extLst>
                    <a:ext uri="{9D8B030D-6E8A-4147-A177-3AD203B41FA5}">
                      <a16:colId xmlns:a16="http://schemas.microsoft.com/office/drawing/2014/main" val="1388489141"/>
                    </a:ext>
                  </a:extLst>
                </a:gridCol>
                <a:gridCol w="1380813">
                  <a:extLst>
                    <a:ext uri="{9D8B030D-6E8A-4147-A177-3AD203B41FA5}">
                      <a16:colId xmlns:a16="http://schemas.microsoft.com/office/drawing/2014/main" val="902352844"/>
                    </a:ext>
                  </a:extLst>
                </a:gridCol>
                <a:gridCol w="986508">
                  <a:extLst>
                    <a:ext uri="{9D8B030D-6E8A-4147-A177-3AD203B41FA5}">
                      <a16:colId xmlns:a16="http://schemas.microsoft.com/office/drawing/2014/main" val="3929854928"/>
                    </a:ext>
                  </a:extLst>
                </a:gridCol>
                <a:gridCol w="770047">
                  <a:extLst>
                    <a:ext uri="{9D8B030D-6E8A-4147-A177-3AD203B41FA5}">
                      <a16:colId xmlns:a16="http://schemas.microsoft.com/office/drawing/2014/main" val="2744305664"/>
                    </a:ext>
                  </a:extLst>
                </a:gridCol>
                <a:gridCol w="800246">
                  <a:extLst>
                    <a:ext uri="{9D8B030D-6E8A-4147-A177-3AD203B41FA5}">
                      <a16:colId xmlns:a16="http://schemas.microsoft.com/office/drawing/2014/main" val="2387366401"/>
                    </a:ext>
                  </a:extLst>
                </a:gridCol>
                <a:gridCol w="935221">
                  <a:extLst>
                    <a:ext uri="{9D8B030D-6E8A-4147-A177-3AD203B41FA5}">
                      <a16:colId xmlns:a16="http://schemas.microsoft.com/office/drawing/2014/main" val="3548019371"/>
                    </a:ext>
                  </a:extLst>
                </a:gridCol>
              </a:tblGrid>
              <a:tr h="38146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 в зоне возможного подтопления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подтопления, 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Домов/приусадебных участков  в зоне подтопления, шт.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 в зоне ЧС,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Протяжённость затопленных дорог, 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мостов в зоне затопления,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ПОО в зоне подтопления,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СЗО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зоне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9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одтопления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453028"/>
                  </a:ext>
                </a:extLst>
              </a:tr>
              <a:tr h="4095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домов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Население, чел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Детей, чел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417777"/>
                  </a:ext>
                </a:extLst>
              </a:tr>
              <a:tr h="12987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ст. Пятигорская</a:t>
                      </a: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336</a:t>
                      </a: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1412</a:t>
                      </a: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253</a:t>
                      </a: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91,50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0/12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964512"/>
                  </a:ext>
                </a:extLst>
              </a:tr>
              <a:tr h="1324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Всего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336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1412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253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91,50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0/12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488328"/>
                  </a:ext>
                </a:extLst>
              </a:tr>
            </a:tbl>
          </a:graphicData>
        </a:graphic>
      </p:graphicFrame>
      <p:grpSp>
        <p:nvGrpSpPr>
          <p:cNvPr id="48" name="Группа 47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49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9" name="Picture 49" descr="original_metal_w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69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66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4" name="Прямоугольник 483"/>
          <p:cNvSpPr/>
          <p:nvPr/>
        </p:nvSpPr>
        <p:spPr>
          <a:xfrm>
            <a:off x="6530" y="732343"/>
            <a:ext cx="2887422" cy="232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метеопараметров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ПОСЛЕДСТВИЙ (МОДЕЛЬ) ПОДТОПЛЕНИЯ</a:t>
            </a:r>
            <a:endParaRPr lang="ru-RU" i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Г. ГОРЯЧИЙ КЛЮЧ КРАСНОДАРСКОГО КРАЯ</a:t>
            </a:r>
          </a:p>
          <a:p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29.11-30.11.2023)</a:t>
            </a:r>
          </a:p>
        </p:txBody>
      </p:sp>
      <p:sp>
        <p:nvSpPr>
          <p:cNvPr id="447" name="Прямоугольник 446"/>
          <p:cNvSpPr/>
          <p:nvPr/>
        </p:nvSpPr>
        <p:spPr>
          <a:xfrm>
            <a:off x="6531" y="2562550"/>
            <a:ext cx="2890236" cy="2407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высот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31" y="965174"/>
            <a:ext cx="2890237" cy="1597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4" name="Прямоугольник 513"/>
          <p:cNvSpPr/>
          <p:nvPr/>
        </p:nvSpPr>
        <p:spPr>
          <a:xfrm>
            <a:off x="6531" y="2807252"/>
            <a:ext cx="2890237" cy="1586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7" name="Text Box 97"/>
          <p:cNvSpPr txBox="1">
            <a:spLocks noChangeArrowheads="1"/>
          </p:cNvSpPr>
          <p:nvPr/>
        </p:nvSpPr>
        <p:spPr bwMode="auto">
          <a:xfrm>
            <a:off x="10109626" y="4153940"/>
            <a:ext cx="1888067" cy="32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0647" tIns="85325" rIns="170647" bIns="8532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</a:t>
            </a:r>
          </a:p>
        </p:txBody>
      </p:sp>
      <p:sp>
        <p:nvSpPr>
          <p:cNvPr id="449" name="Text Box 97"/>
          <p:cNvSpPr txBox="1">
            <a:spLocks noChangeArrowheads="1"/>
          </p:cNvSpPr>
          <p:nvPr/>
        </p:nvSpPr>
        <p:spPr bwMode="auto">
          <a:xfrm>
            <a:off x="10243871" y="4786265"/>
            <a:ext cx="784436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altLang="ru-RU" sz="1000" b="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гидропост</a:t>
            </a:r>
            <a:endParaRPr lang="ru-RU" altLang="ru-RU" sz="1000" b="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" name="AutoShape 9"/>
          <p:cNvSpPr>
            <a:spLocks noChangeArrowheads="1"/>
          </p:cNvSpPr>
          <p:nvPr/>
        </p:nvSpPr>
        <p:spPr bwMode="auto">
          <a:xfrm>
            <a:off x="10003135" y="4836257"/>
            <a:ext cx="169407" cy="126609"/>
          </a:xfrm>
          <a:prstGeom prst="triangle">
            <a:avLst>
              <a:gd name="adj" fmla="val 49991"/>
            </a:avLst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253" tIns="45623" rIns="91253" bIns="45623" anchor="ctr"/>
          <a:lstStyle/>
          <a:p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1" name="Прямоугольник 450"/>
          <p:cNvSpPr/>
          <p:nvPr/>
        </p:nvSpPr>
        <p:spPr bwMode="auto">
          <a:xfrm>
            <a:off x="10013685" y="5068305"/>
            <a:ext cx="150282" cy="150284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2" name="Прямоугольник 451"/>
          <p:cNvSpPr/>
          <p:nvPr/>
        </p:nvSpPr>
        <p:spPr bwMode="auto">
          <a:xfrm>
            <a:off x="10013685" y="5287209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3" name="Text Box 97"/>
          <p:cNvSpPr txBox="1">
            <a:spLocks noChangeArrowheads="1"/>
          </p:cNvSpPr>
          <p:nvPr/>
        </p:nvSpPr>
        <p:spPr bwMode="auto">
          <a:xfrm>
            <a:off x="10243871" y="5030151"/>
            <a:ext cx="887029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подтоплено</a:t>
            </a:r>
          </a:p>
        </p:txBody>
      </p:sp>
      <p:sp>
        <p:nvSpPr>
          <p:cNvPr id="454" name="Text Box 97"/>
          <p:cNvSpPr txBox="1">
            <a:spLocks noChangeArrowheads="1"/>
          </p:cNvSpPr>
          <p:nvPr/>
        </p:nvSpPr>
        <p:spPr bwMode="auto">
          <a:xfrm>
            <a:off x="10243871" y="5240587"/>
            <a:ext cx="1920966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прогнозируется подтопление</a:t>
            </a:r>
          </a:p>
        </p:txBody>
      </p:sp>
      <p:sp>
        <p:nvSpPr>
          <p:cNvPr id="455" name="Text Box 97"/>
          <p:cNvSpPr txBox="1">
            <a:spLocks noChangeArrowheads="1"/>
          </p:cNvSpPr>
          <p:nvPr/>
        </p:nvSpPr>
        <p:spPr bwMode="auto">
          <a:xfrm>
            <a:off x="10121848" y="5402788"/>
            <a:ext cx="1553737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зона подтопления</a:t>
            </a:r>
          </a:p>
        </p:txBody>
      </p:sp>
      <p:sp>
        <p:nvSpPr>
          <p:cNvPr id="456" name="Полилиния 455"/>
          <p:cNvSpPr/>
          <p:nvPr/>
        </p:nvSpPr>
        <p:spPr>
          <a:xfrm>
            <a:off x="10038143" y="5511832"/>
            <a:ext cx="148568" cy="108099"/>
          </a:xfrm>
          <a:custGeom>
            <a:avLst/>
            <a:gdLst>
              <a:gd name="connsiteX0" fmla="*/ 0 w 325925"/>
              <a:gd name="connsiteY0" fmla="*/ 73060 h 244640"/>
              <a:gd name="connsiteX1" fmla="*/ 0 w 325925"/>
              <a:gd name="connsiteY1" fmla="*/ 73060 h 244640"/>
              <a:gd name="connsiteX2" fmla="*/ 262551 w 325925"/>
              <a:gd name="connsiteY2" fmla="*/ 236022 h 244640"/>
              <a:gd name="connsiteX3" fmla="*/ 325925 w 325925"/>
              <a:gd name="connsiteY3" fmla="*/ 199808 h 244640"/>
              <a:gd name="connsiteX4" fmla="*/ 298764 w 325925"/>
              <a:gd name="connsiteY4" fmla="*/ 54953 h 244640"/>
              <a:gd name="connsiteX5" fmla="*/ 280657 w 325925"/>
              <a:gd name="connsiteY5" fmla="*/ 27792 h 244640"/>
              <a:gd name="connsiteX6" fmla="*/ 226337 w 325925"/>
              <a:gd name="connsiteY6" fmla="*/ 632 h 244640"/>
              <a:gd name="connsiteX7" fmla="*/ 81481 w 325925"/>
              <a:gd name="connsiteY7" fmla="*/ 27792 h 244640"/>
              <a:gd name="connsiteX8" fmla="*/ 45267 w 325925"/>
              <a:gd name="connsiteY8" fmla="*/ 73060 h 244640"/>
              <a:gd name="connsiteX9" fmla="*/ 0 w 325925"/>
              <a:gd name="connsiteY9" fmla="*/ 73060 h 24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5925" h="244640">
                <a:moveTo>
                  <a:pt x="0" y="73060"/>
                </a:moveTo>
                <a:lnTo>
                  <a:pt x="0" y="73060"/>
                </a:lnTo>
                <a:cubicBezTo>
                  <a:pt x="87517" y="127381"/>
                  <a:pt x="169897" y="191019"/>
                  <a:pt x="262551" y="236022"/>
                </a:cubicBezTo>
                <a:cubicBezTo>
                  <a:pt x="314355" y="261184"/>
                  <a:pt x="317268" y="225779"/>
                  <a:pt x="325925" y="199808"/>
                </a:cubicBezTo>
                <a:cubicBezTo>
                  <a:pt x="322739" y="167949"/>
                  <a:pt x="321574" y="89169"/>
                  <a:pt x="298764" y="54953"/>
                </a:cubicBezTo>
                <a:cubicBezTo>
                  <a:pt x="292728" y="45899"/>
                  <a:pt x="288351" y="35486"/>
                  <a:pt x="280657" y="27792"/>
                </a:cubicBezTo>
                <a:cubicBezTo>
                  <a:pt x="263107" y="10241"/>
                  <a:pt x="248428" y="7995"/>
                  <a:pt x="226337" y="632"/>
                </a:cubicBezTo>
                <a:cubicBezTo>
                  <a:pt x="205508" y="2234"/>
                  <a:pt x="111594" y="-9850"/>
                  <a:pt x="81481" y="27792"/>
                </a:cubicBezTo>
                <a:cubicBezTo>
                  <a:pt x="46674" y="71301"/>
                  <a:pt x="105810" y="42789"/>
                  <a:pt x="45267" y="73060"/>
                </a:cubicBezTo>
                <a:cubicBezTo>
                  <a:pt x="36731" y="77328"/>
                  <a:pt x="7544" y="73060"/>
                  <a:pt x="0" y="73060"/>
                </a:cubicBezTo>
                <a:close/>
              </a:path>
            </a:pathLst>
          </a:cu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7" name="TextBox 5"/>
          <p:cNvSpPr txBox="1">
            <a:spLocks noChangeArrowheads="1"/>
          </p:cNvSpPr>
          <p:nvPr/>
        </p:nvSpPr>
        <p:spPr bwMode="auto">
          <a:xfrm>
            <a:off x="10944336" y="4531557"/>
            <a:ext cx="1154718" cy="2386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населенный пункт</a:t>
            </a:r>
          </a:p>
        </p:txBody>
      </p:sp>
      <p:sp>
        <p:nvSpPr>
          <p:cNvPr id="458" name="Прямоугольная выноска 457"/>
          <p:cNvSpPr>
            <a:spLocks noChangeArrowheads="1"/>
          </p:cNvSpPr>
          <p:nvPr/>
        </p:nvSpPr>
        <p:spPr bwMode="auto">
          <a:xfrm>
            <a:off x="10027366" y="4594485"/>
            <a:ext cx="840577" cy="172886"/>
          </a:xfrm>
          <a:prstGeom prst="wedgeRectCallout">
            <a:avLst>
              <a:gd name="adj1" fmla="val -7762"/>
              <a:gd name="adj2" fmla="val -3969"/>
            </a:avLst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square" lIns="49289" tIns="24647" rIns="49289" bIns="2464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defTabSz="914400" rtl="0" eaLnBrk="1" fontAlgn="ctr" latinLnBrk="0" hangingPunct="1"/>
            <a:r>
              <a:rPr lang="ru-RU" sz="800" b="0" i="0" u="none" strike="noStrik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ст. Пятигорская</a:t>
            </a:r>
            <a:endParaRPr lang="ru-RU" sz="800" b="0" i="0" u="none" strike="noStrike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59" name="Прямая соединительная линия 458"/>
          <p:cNvCxnSpPr/>
          <p:nvPr/>
        </p:nvCxnSpPr>
        <p:spPr>
          <a:xfrm>
            <a:off x="10035342" y="5749131"/>
            <a:ext cx="14856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" name="Text Box 97"/>
          <p:cNvSpPr txBox="1">
            <a:spLocks noChangeArrowheads="1"/>
          </p:cNvSpPr>
          <p:nvPr/>
        </p:nvSpPr>
        <p:spPr bwMode="auto">
          <a:xfrm>
            <a:off x="10125167" y="5568996"/>
            <a:ext cx="2039670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подтопленные автодороги</a:t>
            </a:r>
          </a:p>
        </p:txBody>
      </p:sp>
      <p:cxnSp>
        <p:nvCxnSpPr>
          <p:cNvPr id="461" name="Прямая соединительная линия 460"/>
          <p:cNvCxnSpPr/>
          <p:nvPr/>
        </p:nvCxnSpPr>
        <p:spPr>
          <a:xfrm>
            <a:off x="10038007" y="5930853"/>
            <a:ext cx="1485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Text Box 97"/>
          <p:cNvSpPr txBox="1">
            <a:spLocks noChangeArrowheads="1"/>
          </p:cNvSpPr>
          <p:nvPr/>
        </p:nvSpPr>
        <p:spPr bwMode="auto">
          <a:xfrm>
            <a:off x="10127832" y="5750718"/>
            <a:ext cx="2039670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подтопленные ж/д пути</a:t>
            </a:r>
          </a:p>
        </p:txBody>
      </p:sp>
      <p:sp>
        <p:nvSpPr>
          <p:cNvPr id="437" name="Rectangle 8"/>
          <p:cNvSpPr>
            <a:spLocks noChangeArrowheads="1"/>
          </p:cNvSpPr>
          <p:nvPr/>
        </p:nvSpPr>
        <p:spPr bwMode="auto">
          <a:xfrm>
            <a:off x="1266737" y="3478108"/>
            <a:ext cx="1283515" cy="18030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 lIns="41399" tIns="20702" rIns="41399" bIns="20702">
            <a:spAutoFit/>
          </a:bodyPr>
          <a:lstStyle>
            <a:defPPr>
              <a:defRPr lang="ru-RU"/>
            </a:defPPr>
            <a:lvl1pPr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41313" indent="1158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684213" indent="2301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027113" indent="3444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370013" indent="4587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altLang="ru-RU" sz="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ст. Пятигорская</a:t>
            </a:r>
          </a:p>
        </p:txBody>
      </p:sp>
      <p:cxnSp>
        <p:nvCxnSpPr>
          <p:cNvPr id="440" name="Прямая со стрелкой 439"/>
          <p:cNvCxnSpPr>
            <a:cxnSpLocks/>
          </p:cNvCxnSpPr>
          <p:nvPr/>
        </p:nvCxnSpPr>
        <p:spPr>
          <a:xfrm flipV="1">
            <a:off x="9127829" y="5564919"/>
            <a:ext cx="586141" cy="395171"/>
          </a:xfrm>
          <a:prstGeom prst="straightConnector1">
            <a:avLst/>
          </a:prstGeom>
          <a:ln w="22225">
            <a:solidFill>
              <a:srgbClr val="181DF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1" name="TextBox 454"/>
          <p:cNvSpPr txBox="1"/>
          <p:nvPr/>
        </p:nvSpPr>
        <p:spPr>
          <a:xfrm rot="19728782">
            <a:off x="8427768" y="5405494"/>
            <a:ext cx="1585804" cy="3188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02405" tIns="51203" rIns="102405" bIns="51203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79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181D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ru-RU" sz="1400" b="1" dirty="0" err="1">
                <a:solidFill>
                  <a:srgbClr val="181D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Ковярзе</a:t>
            </a:r>
            <a:endParaRPr lang="ru-RU" sz="1400" b="1" dirty="0">
              <a:solidFill>
                <a:srgbClr val="181D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8" name="Рисунок 4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40" y="2808585"/>
            <a:ext cx="294928" cy="15822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82" name="Прямоугольник 481"/>
          <p:cNvSpPr/>
          <p:nvPr/>
        </p:nvSpPr>
        <p:spPr>
          <a:xfrm>
            <a:off x="5881426" y="2433259"/>
            <a:ext cx="1789541" cy="2585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48" tIns="52973" rIns="105948" bIns="52973" rtlCol="0" anchor="ctr"/>
          <a:lstStyle/>
          <a:p>
            <a:pPr marL="0" algn="ctr" defTabSz="914400" rtl="0" eaLnBrk="1" fontAlgn="ctr" latinLnBrk="0" hangingPunct="1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ст. Пятигорская</a:t>
            </a:r>
          </a:p>
        </p:txBody>
      </p:sp>
      <p:sp>
        <p:nvSpPr>
          <p:cNvPr id="487" name="Прямоугольная выноска 486"/>
          <p:cNvSpPr/>
          <p:nvPr/>
        </p:nvSpPr>
        <p:spPr>
          <a:xfrm>
            <a:off x="4042655" y="5420558"/>
            <a:ext cx="1888245" cy="474623"/>
          </a:xfrm>
          <a:prstGeom prst="wedgeRectCallout">
            <a:avLst>
              <a:gd name="adj1" fmla="val 100359"/>
              <a:gd name="adj2" fmla="val -351529"/>
            </a:avLst>
          </a:prstGeom>
          <a:solidFill>
            <a:srgbClr val="FFFF00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lIns="85293" tIns="42650" rIns="85293" bIns="42650"/>
          <a:lstStyle/>
          <a:p>
            <a:pPr algn="ctr"/>
            <a:r>
              <a:rPr lang="ru-RU" sz="1000" dirty="0" smtClean="0">
                <a:latin typeface="Times New Roman"/>
                <a:ea typeface="Times New Roman"/>
              </a:rPr>
              <a:t> </a:t>
            </a:r>
            <a:r>
              <a:rPr lang="ru-RU" sz="1000" dirty="0">
                <a:latin typeface="Times New Roman"/>
                <a:ea typeface="Times New Roman"/>
              </a:rPr>
              <a:t>При уровне </a:t>
            </a:r>
            <a:r>
              <a:rPr lang="ru-RU" sz="1000" dirty="0" smtClean="0">
                <a:latin typeface="Times New Roman"/>
                <a:ea typeface="Times New Roman"/>
              </a:rPr>
              <a:t>91,50 </a:t>
            </a:r>
            <a:r>
              <a:rPr lang="ru-RU" sz="1000" dirty="0">
                <a:latin typeface="Times New Roman"/>
                <a:ea typeface="Times New Roman"/>
              </a:rPr>
              <a:t>м </a:t>
            </a:r>
            <a:r>
              <a:rPr lang="ru-RU" sz="1000" dirty="0" smtClean="0">
                <a:latin typeface="Times New Roman"/>
                <a:ea typeface="Times New Roman"/>
              </a:rPr>
              <a:t>прогнозируется </a:t>
            </a:r>
            <a:r>
              <a:rPr lang="ru-RU" sz="1000" dirty="0">
                <a:latin typeface="Times New Roman"/>
                <a:ea typeface="Times New Roman"/>
              </a:rPr>
              <a:t>подтопление </a:t>
            </a:r>
            <a:r>
              <a:rPr lang="ru-RU" sz="1000" dirty="0" smtClean="0">
                <a:latin typeface="Times New Roman"/>
                <a:ea typeface="Times New Roman"/>
              </a:rPr>
              <a:t> 12 приусадебных участка</a:t>
            </a:r>
            <a:r>
              <a:rPr lang="ru-RU" sz="1000" dirty="0">
                <a:latin typeface="Times New Roman"/>
                <a:ea typeface="Times New Roman"/>
              </a:rPr>
              <a:t>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1" name="TextBox 454">
            <a:extLst>
              <a:ext uri="{FF2B5EF4-FFF2-40B4-BE49-F238E27FC236}">
                <a16:creationId xmlns:a16="http://schemas.microsoft.com/office/drawing/2014/main" id="{1FED2D75-B31B-4DEC-B403-7ADFD8E0C366}"/>
              </a:ext>
            </a:extLst>
          </p:cNvPr>
          <p:cNvSpPr txBox="1"/>
          <p:nvPr/>
        </p:nvSpPr>
        <p:spPr>
          <a:xfrm>
            <a:off x="2904037" y="4405529"/>
            <a:ext cx="1585804" cy="3188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02405" tIns="51203" rIns="102405" bIns="51203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79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181D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ru-RU" sz="1400" b="1" dirty="0" err="1">
                <a:solidFill>
                  <a:srgbClr val="181D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Тхамашинка</a:t>
            </a:r>
            <a:endParaRPr lang="ru-RU" sz="1400" b="1" dirty="0">
              <a:solidFill>
                <a:srgbClr val="181D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2" name="Таблица 421">
            <a:extLst>
              <a:ext uri="{FF2B5EF4-FFF2-40B4-BE49-F238E27FC236}">
                <a16:creationId xmlns:a16="http://schemas.microsoft.com/office/drawing/2014/main" id="{F10DE189-FAA7-477C-8F90-49697681490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467518" y="2002428"/>
          <a:ext cx="1701095" cy="333030"/>
        </p:xfrm>
        <a:graphic>
          <a:graphicData uri="http://schemas.openxmlformats.org/drawingml/2006/table">
            <a:tbl>
              <a:tblPr/>
              <a:tblGrid>
                <a:gridCol w="1701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30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Гидропост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отсутствует</a:t>
                      </a:r>
                    </a:p>
                  </a:txBody>
                  <a:tcPr marL="46866" marR="4686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23" name="Прямая со стрелкой 422">
            <a:extLst>
              <a:ext uri="{FF2B5EF4-FFF2-40B4-BE49-F238E27FC236}">
                <a16:creationId xmlns:a16="http://schemas.microsoft.com/office/drawing/2014/main" id="{3798923F-6F93-4626-8014-08B9748992AA}"/>
              </a:ext>
            </a:extLst>
          </p:cNvPr>
          <p:cNvCxnSpPr>
            <a:cxnSpLocks/>
          </p:cNvCxnSpPr>
          <p:nvPr/>
        </p:nvCxnSpPr>
        <p:spPr>
          <a:xfrm>
            <a:off x="3166337" y="4791184"/>
            <a:ext cx="1213627" cy="23144"/>
          </a:xfrm>
          <a:prstGeom prst="straightConnector1">
            <a:avLst/>
          </a:prstGeom>
          <a:ln w="22225">
            <a:solidFill>
              <a:srgbClr val="181DF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" name="Rectangle 152"/>
          <p:cNvSpPr>
            <a:spLocks noChangeArrowheads="1"/>
          </p:cNvSpPr>
          <p:nvPr/>
        </p:nvSpPr>
        <p:spPr bwMode="auto">
          <a:xfrm>
            <a:off x="10457484" y="6303032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16:00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28.11.2023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А.В. </a:t>
            </a:r>
            <a:r>
              <a:rPr lang="ru-RU" altLang="ru-RU" sz="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Мизюгина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  <p:sp>
        <p:nvSpPr>
          <p:cNvPr id="424" name="Прямоугольник 423"/>
          <p:cNvSpPr/>
          <p:nvPr/>
        </p:nvSpPr>
        <p:spPr bwMode="auto">
          <a:xfrm>
            <a:off x="8209158" y="4195042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9" name="Прямоугольник 428"/>
          <p:cNvSpPr/>
          <p:nvPr/>
        </p:nvSpPr>
        <p:spPr bwMode="auto">
          <a:xfrm>
            <a:off x="8066698" y="3853451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" name="Прямоугольник 429"/>
          <p:cNvSpPr/>
          <p:nvPr/>
        </p:nvSpPr>
        <p:spPr bwMode="auto">
          <a:xfrm>
            <a:off x="7866684" y="4338854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1" name="Прямоугольник 430"/>
          <p:cNvSpPr/>
          <p:nvPr/>
        </p:nvSpPr>
        <p:spPr bwMode="auto">
          <a:xfrm>
            <a:off x="7543825" y="4205505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3" name="Прямоугольник 432"/>
          <p:cNvSpPr/>
          <p:nvPr/>
        </p:nvSpPr>
        <p:spPr bwMode="auto">
          <a:xfrm>
            <a:off x="7227670" y="4020591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6" name="Прямоугольник 435"/>
          <p:cNvSpPr/>
          <p:nvPr/>
        </p:nvSpPr>
        <p:spPr bwMode="auto">
          <a:xfrm>
            <a:off x="6906333" y="3825808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4" name="Прямоугольник 443"/>
          <p:cNvSpPr/>
          <p:nvPr/>
        </p:nvSpPr>
        <p:spPr bwMode="auto">
          <a:xfrm>
            <a:off x="7543824" y="3434913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4" name="Прямоугольник 463"/>
          <p:cNvSpPr/>
          <p:nvPr/>
        </p:nvSpPr>
        <p:spPr bwMode="auto">
          <a:xfrm>
            <a:off x="7670967" y="2950554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5" name="Прямоугольник 464"/>
          <p:cNvSpPr/>
          <p:nvPr/>
        </p:nvSpPr>
        <p:spPr bwMode="auto">
          <a:xfrm>
            <a:off x="7462836" y="2921823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6" name="Прямоугольник 465"/>
          <p:cNvSpPr/>
          <p:nvPr/>
        </p:nvSpPr>
        <p:spPr bwMode="auto">
          <a:xfrm>
            <a:off x="7085523" y="3344759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9" name="Прямоугольник 468"/>
          <p:cNvSpPr/>
          <p:nvPr/>
        </p:nvSpPr>
        <p:spPr bwMode="auto">
          <a:xfrm>
            <a:off x="6885225" y="3524014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0" name="Прямоугольник 469"/>
          <p:cNvSpPr/>
          <p:nvPr/>
        </p:nvSpPr>
        <p:spPr bwMode="auto">
          <a:xfrm>
            <a:off x="6652859" y="3825808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638535"/>
      </p:ext>
    </p:extLst>
  </p:cSld>
  <p:clrMapOvr>
    <a:masterClrMapping/>
  </p:clrMapOvr>
  <p:transition advClick="0" advTm="300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1037</Words>
  <Application>Microsoft Office PowerPoint</Application>
  <PresentationFormat>Широкоэкранный</PresentationFormat>
  <Paragraphs>343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ARM_9</dc:creator>
  <cp:lastModifiedBy>ARM_9</cp:lastModifiedBy>
  <cp:revision>131</cp:revision>
  <dcterms:created xsi:type="dcterms:W3CDTF">2023-02-12T05:04:18Z</dcterms:created>
  <dcterms:modified xsi:type="dcterms:W3CDTF">2023-11-28T15:07:22Z</dcterms:modified>
</cp:coreProperties>
</file>