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2" r:id="rId2"/>
    <p:sldId id="313" r:id="rId3"/>
    <p:sldId id="323" r:id="rId4"/>
    <p:sldId id="326" r:id="rId5"/>
    <p:sldId id="319" r:id="rId6"/>
    <p:sldId id="321" r:id="rId7"/>
    <p:sldId id="317" r:id="rId8"/>
    <p:sldId id="315" r:id="rId9"/>
    <p:sldId id="325" r:id="rId10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>
      <p:cViewPr varScale="1">
        <p:scale>
          <a:sx n="106" d="100"/>
          <a:sy n="106" d="100"/>
        </p:scale>
        <p:origin x="13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B898A-7A5B-4A76-A56B-6605E731EC2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AC702-323F-4583-B240-6D60BF821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9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4" y="274415"/>
            <a:ext cx="8230054" cy="5853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153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2153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2153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74DE01-F9B8-4D72-BA41-9FB359C46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2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641"/>
            <a:ext cx="9144000" cy="61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12"/>
          <p:cNvSpPr txBox="1">
            <a:spLocks noChangeArrowheads="1"/>
          </p:cNvSpPr>
          <p:nvPr/>
        </p:nvSpPr>
        <p:spPr bwMode="auto">
          <a:xfrm>
            <a:off x="0" y="0"/>
            <a:ext cx="9144000" cy="67264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КРАСНОДАРСКИЙ КРАЙ</a:t>
            </a:r>
          </a:p>
          <a:p>
            <a:r>
              <a:rPr lang="ru-RU" dirty="0"/>
              <a:t>РИСКИ ФОРМИРОВАНИЯ СМЕРЧЕЙ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272143" y="836712"/>
            <a:ext cx="2692345" cy="2592288"/>
            <a:chOff x="4173574" y="752032"/>
            <a:chExt cx="2126618" cy="1691716"/>
          </a:xfrm>
        </p:grpSpPr>
        <p:pic>
          <p:nvPicPr>
            <p:cNvPr id="38" name="Picture 2" descr="C:\Users\ods\Desktop\Снимок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" t="10185" r="2145" b="1708"/>
            <a:stretch/>
          </p:blipFill>
          <p:spPr bwMode="auto">
            <a:xfrm>
              <a:off x="4188814" y="1013460"/>
              <a:ext cx="2111378" cy="1430288"/>
            </a:xfrm>
            <a:prstGeom prst="rect">
              <a:avLst/>
            </a:prstGeom>
            <a:noFill/>
            <a:effectLst>
              <a:glow rad="101600">
                <a:srgbClr val="002060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84"/>
            <p:cNvSpPr>
              <a:spLocks noChangeArrowheads="1"/>
            </p:cNvSpPr>
            <p:nvPr/>
          </p:nvSpPr>
          <p:spPr bwMode="auto">
            <a:xfrm>
              <a:off x="4173574" y="752032"/>
              <a:ext cx="2126618" cy="2474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Схема доведения ШП и ЭП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22080" y="3277880"/>
            <a:ext cx="1137752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solidFill>
                  <a:prstClr val="white"/>
                </a:solidFill>
              </a:rPr>
              <a:t>Анапа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46216" y="3668697"/>
            <a:ext cx="1137752" cy="26435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prstClr val="white"/>
                </a:solidFill>
              </a:rPr>
              <a:t>Новороссийск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79912" y="4077072"/>
            <a:ext cx="1223754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solidFill>
                  <a:prstClr val="white"/>
                </a:solidFill>
              </a:rPr>
              <a:t>Геленджик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08104" y="5150088"/>
            <a:ext cx="1137752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solidFill>
                  <a:prstClr val="white"/>
                </a:solidFill>
              </a:rPr>
              <a:t>Туапсе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32240" y="6302216"/>
            <a:ext cx="1368152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solidFill>
                  <a:prstClr val="white"/>
                </a:solidFill>
              </a:rPr>
              <a:t>Сочи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" b="-1"/>
          <a:stretch/>
        </p:blipFill>
        <p:spPr bwMode="auto">
          <a:xfrm>
            <a:off x="93699" y="5037314"/>
            <a:ext cx="2390069" cy="17447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1" y="746823"/>
            <a:ext cx="2298709" cy="17460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0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641"/>
            <a:ext cx="9144000" cy="61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5" name="Group 82"/>
          <p:cNvGrpSpPr>
            <a:grpSpLocks/>
          </p:cNvGrpSpPr>
          <p:nvPr/>
        </p:nvGrpSpPr>
        <p:grpSpPr bwMode="auto">
          <a:xfrm>
            <a:off x="1080799" y="3207196"/>
            <a:ext cx="323850" cy="371475"/>
            <a:chOff x="2607" y="5208"/>
            <a:chExt cx="847" cy="913"/>
          </a:xfrm>
        </p:grpSpPr>
        <p:sp>
          <p:nvSpPr>
            <p:cNvPr id="64563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64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5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6" name="Group 82"/>
          <p:cNvGrpSpPr>
            <a:grpSpLocks/>
          </p:cNvGrpSpPr>
          <p:nvPr/>
        </p:nvGrpSpPr>
        <p:grpSpPr bwMode="auto">
          <a:xfrm>
            <a:off x="1565392" y="3869987"/>
            <a:ext cx="323850" cy="371475"/>
            <a:chOff x="2607" y="5208"/>
            <a:chExt cx="847" cy="913"/>
          </a:xfrm>
        </p:grpSpPr>
        <p:sp>
          <p:nvSpPr>
            <p:cNvPr id="64560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61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2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7" name="Group 82"/>
          <p:cNvGrpSpPr>
            <a:grpSpLocks/>
          </p:cNvGrpSpPr>
          <p:nvPr/>
        </p:nvGrpSpPr>
        <p:grpSpPr bwMode="auto">
          <a:xfrm>
            <a:off x="2174935" y="4370770"/>
            <a:ext cx="323850" cy="373062"/>
            <a:chOff x="2607" y="5208"/>
            <a:chExt cx="847" cy="913"/>
          </a:xfrm>
        </p:grpSpPr>
        <p:sp>
          <p:nvSpPr>
            <p:cNvPr id="64557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58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9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8" name="Group 82"/>
          <p:cNvGrpSpPr>
            <a:grpSpLocks/>
          </p:cNvGrpSpPr>
          <p:nvPr/>
        </p:nvGrpSpPr>
        <p:grpSpPr bwMode="auto">
          <a:xfrm>
            <a:off x="3098188" y="4713709"/>
            <a:ext cx="323850" cy="371475"/>
            <a:chOff x="2607" y="5208"/>
            <a:chExt cx="847" cy="913"/>
          </a:xfrm>
        </p:grpSpPr>
        <p:sp>
          <p:nvSpPr>
            <p:cNvPr id="64554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55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6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9" name="Group 82"/>
          <p:cNvGrpSpPr>
            <a:grpSpLocks/>
          </p:cNvGrpSpPr>
          <p:nvPr/>
        </p:nvGrpSpPr>
        <p:grpSpPr bwMode="auto">
          <a:xfrm>
            <a:off x="4562394" y="5149056"/>
            <a:ext cx="323850" cy="373062"/>
            <a:chOff x="2607" y="5208"/>
            <a:chExt cx="847" cy="913"/>
          </a:xfrm>
        </p:grpSpPr>
        <p:sp>
          <p:nvSpPr>
            <p:cNvPr id="64551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52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3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aphicFrame>
        <p:nvGraphicFramePr>
          <p:cNvPr id="785" name="Group 308"/>
          <p:cNvGraphicFramePr>
            <a:graphicFrameLocks noGrp="1"/>
          </p:cNvGraphicFramePr>
          <p:nvPr/>
        </p:nvGraphicFramePr>
        <p:xfrm>
          <a:off x="4787900" y="1520825"/>
          <a:ext cx="3081338" cy="1187450"/>
        </p:xfrm>
        <a:graphic>
          <a:graphicData uri="http://schemas.openxmlformats.org/drawingml/2006/table">
            <a:tbl>
              <a:tblPr/>
              <a:tblGrid>
                <a:gridCol w="308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745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случае выхода смерчей на сушу в зоне ЧС могут оказаться 265 населенных пунктов количество населения 1130199 чел. , 922 СЗО,  188 ПОО, 3192 трансформаторных подстанций, более 320 учреждений курортного комплекса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7350" marR="77350" marT="41138" marB="411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526" name="Oval 344"/>
          <p:cNvSpPr>
            <a:spLocks noChangeArrowheads="1"/>
          </p:cNvSpPr>
          <p:nvPr/>
        </p:nvSpPr>
        <p:spPr bwMode="auto">
          <a:xfrm rot="2051285">
            <a:off x="1193173" y="3536860"/>
            <a:ext cx="3010996" cy="749592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27" name="Oval 344"/>
          <p:cNvSpPr>
            <a:spLocks noChangeArrowheads="1"/>
          </p:cNvSpPr>
          <p:nvPr/>
        </p:nvSpPr>
        <p:spPr bwMode="auto">
          <a:xfrm rot="2051285">
            <a:off x="4162857" y="5347469"/>
            <a:ext cx="3873649" cy="649746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655" name="Text Box 10"/>
          <p:cNvSpPr txBox="1">
            <a:spLocks noChangeArrowheads="1"/>
          </p:cNvSpPr>
          <p:nvPr/>
        </p:nvSpPr>
        <p:spPr bwMode="auto">
          <a:xfrm>
            <a:off x="-11113" y="-15875"/>
            <a:ext cx="9155113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КРАСНОДАРСКОГО КРАЯ</a:t>
            </a:r>
          </a:p>
        </p:txBody>
      </p:sp>
      <p:grpSp>
        <p:nvGrpSpPr>
          <p:cNvPr id="581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accent1"/>
          </a:solidFill>
        </p:grpSpPr>
        <p:sp>
          <p:nvSpPr>
            <p:cNvPr id="582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583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585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589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590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586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587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588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4530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4548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49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0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595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4545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4546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4547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64532" name="Прямоугольник 1"/>
          <p:cNvSpPr>
            <a:spLocks noChangeArrowheads="1"/>
          </p:cNvSpPr>
          <p:nvPr/>
        </p:nvSpPr>
        <p:spPr bwMode="auto">
          <a:xfrm>
            <a:off x="2128837" y="3284984"/>
            <a:ext cx="682625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АНАПА</a:t>
            </a:r>
          </a:p>
        </p:txBody>
      </p:sp>
      <p:sp>
        <p:nvSpPr>
          <p:cNvPr id="64533" name="Прямоугольник 600"/>
          <p:cNvSpPr>
            <a:spLocks noChangeArrowheads="1"/>
          </p:cNvSpPr>
          <p:nvPr/>
        </p:nvSpPr>
        <p:spPr bwMode="auto">
          <a:xfrm>
            <a:off x="3014476" y="3721357"/>
            <a:ext cx="1322388" cy="2238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НОВОРОССИЙСК</a:t>
            </a:r>
          </a:p>
        </p:txBody>
      </p:sp>
      <p:sp>
        <p:nvSpPr>
          <p:cNvPr id="64534" name="Прямоугольник 601"/>
          <p:cNvSpPr>
            <a:spLocks noChangeArrowheads="1"/>
          </p:cNvSpPr>
          <p:nvPr/>
        </p:nvSpPr>
        <p:spPr bwMode="auto">
          <a:xfrm>
            <a:off x="3677405" y="4102358"/>
            <a:ext cx="1058863" cy="2143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ГЕЛЕНДЖИК</a:t>
            </a:r>
          </a:p>
        </p:txBody>
      </p:sp>
      <p:sp>
        <p:nvSpPr>
          <p:cNvPr id="64535" name="Прямоугольник 602"/>
          <p:cNvSpPr>
            <a:spLocks noChangeArrowheads="1"/>
          </p:cNvSpPr>
          <p:nvPr/>
        </p:nvSpPr>
        <p:spPr bwMode="auto">
          <a:xfrm>
            <a:off x="5802973" y="5149056"/>
            <a:ext cx="765175" cy="254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ТУАПСЕ</a:t>
            </a:r>
          </a:p>
        </p:txBody>
      </p:sp>
      <p:sp>
        <p:nvSpPr>
          <p:cNvPr id="64536" name="Прямоугольник 604"/>
          <p:cNvSpPr>
            <a:spLocks noChangeArrowheads="1"/>
          </p:cNvSpPr>
          <p:nvPr/>
        </p:nvSpPr>
        <p:spPr bwMode="auto">
          <a:xfrm>
            <a:off x="7236296" y="6351588"/>
            <a:ext cx="657225" cy="2555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СОЧИ</a:t>
            </a:r>
          </a:p>
        </p:txBody>
      </p:sp>
      <p:grpSp>
        <p:nvGrpSpPr>
          <p:cNvPr id="64537" name="Group 82"/>
          <p:cNvGrpSpPr>
            <a:grpSpLocks/>
          </p:cNvGrpSpPr>
          <p:nvPr/>
        </p:nvGrpSpPr>
        <p:grpSpPr bwMode="auto">
          <a:xfrm>
            <a:off x="6300192" y="6420644"/>
            <a:ext cx="323850" cy="373062"/>
            <a:chOff x="2607" y="5208"/>
            <a:chExt cx="847" cy="913"/>
          </a:xfrm>
        </p:grpSpPr>
        <p:sp>
          <p:nvSpPr>
            <p:cNvPr id="6454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4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38" name="Group 82"/>
          <p:cNvGrpSpPr>
            <a:grpSpLocks/>
          </p:cNvGrpSpPr>
          <p:nvPr/>
        </p:nvGrpSpPr>
        <p:grpSpPr bwMode="auto">
          <a:xfrm>
            <a:off x="5292080" y="5872280"/>
            <a:ext cx="323850" cy="373062"/>
            <a:chOff x="2607" y="5208"/>
            <a:chExt cx="847" cy="913"/>
          </a:xfrm>
        </p:grpSpPr>
        <p:sp>
          <p:nvSpPr>
            <p:cNvPr id="64539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40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1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5116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2884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179"/>
          <p:cNvSpPr txBox="1">
            <a:spLocks noChangeArrowheads="1"/>
          </p:cNvSpPr>
          <p:nvPr/>
        </p:nvSpPr>
        <p:spPr bwMode="auto">
          <a:xfrm>
            <a:off x="6875463" y="6016625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51 населенный пункт, количество населения 156728 чел. , 142СЗО,  7 ПОО, 586.ТП.</a:t>
            </a:r>
          </a:p>
        </p:txBody>
      </p:sp>
      <p:grpSp>
        <p:nvGrpSpPr>
          <p:cNvPr id="65540" name="Group 82"/>
          <p:cNvGrpSpPr>
            <a:grpSpLocks/>
          </p:cNvGrpSpPr>
          <p:nvPr/>
        </p:nvGrpSpPr>
        <p:grpSpPr bwMode="auto">
          <a:xfrm>
            <a:off x="3484137" y="3438927"/>
            <a:ext cx="384175" cy="414337"/>
            <a:chOff x="2607" y="5208"/>
            <a:chExt cx="847" cy="913"/>
          </a:xfrm>
        </p:grpSpPr>
        <p:sp>
          <p:nvSpPr>
            <p:cNvPr id="65561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62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63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5541" name="Group 82"/>
          <p:cNvGrpSpPr>
            <a:grpSpLocks/>
          </p:cNvGrpSpPr>
          <p:nvPr/>
        </p:nvGrpSpPr>
        <p:grpSpPr bwMode="auto">
          <a:xfrm>
            <a:off x="4357191" y="5448720"/>
            <a:ext cx="384175" cy="414338"/>
            <a:chOff x="2607" y="5208"/>
            <a:chExt cx="847" cy="913"/>
          </a:xfrm>
        </p:grpSpPr>
        <p:sp>
          <p:nvSpPr>
            <p:cNvPr id="65558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59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60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145" name="Text Box 10"/>
          <p:cNvSpPr txBox="1">
            <a:spLocks noChangeArrowheads="1"/>
          </p:cNvSpPr>
          <p:nvPr/>
        </p:nvSpPr>
        <p:spPr bwMode="auto">
          <a:xfrm>
            <a:off x="-11113" y="-15875"/>
            <a:ext cx="9155113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АНАПА, КРАСНОДАРСКОГО КРАЯ</a:t>
            </a:r>
          </a:p>
        </p:txBody>
      </p:sp>
      <p:grpSp>
        <p:nvGrpSpPr>
          <p:cNvPr id="65543" name="Group 82"/>
          <p:cNvGrpSpPr>
            <a:grpSpLocks/>
          </p:cNvGrpSpPr>
          <p:nvPr/>
        </p:nvGrpSpPr>
        <p:grpSpPr bwMode="auto">
          <a:xfrm>
            <a:off x="4067944" y="4509120"/>
            <a:ext cx="384175" cy="414338"/>
            <a:chOff x="2607" y="5208"/>
            <a:chExt cx="847" cy="913"/>
          </a:xfrm>
        </p:grpSpPr>
        <p:sp>
          <p:nvSpPr>
            <p:cNvPr id="65555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56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57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65544" name="Прямоугольник 151"/>
          <p:cNvSpPr>
            <a:spLocks noChangeArrowheads="1"/>
          </p:cNvSpPr>
          <p:nvPr/>
        </p:nvSpPr>
        <p:spPr bwMode="auto">
          <a:xfrm>
            <a:off x="5670847" y="3330977"/>
            <a:ext cx="682625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АНАПА</a:t>
            </a:r>
          </a:p>
        </p:txBody>
      </p:sp>
      <p:grpSp>
        <p:nvGrpSpPr>
          <p:cNvPr id="36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accent1"/>
          </a:solidFill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40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44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45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41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42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43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5546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555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5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5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50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5549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5550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5551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65548" name="Oval 344"/>
          <p:cNvSpPr>
            <a:spLocks noChangeArrowheads="1"/>
          </p:cNvSpPr>
          <p:nvPr/>
        </p:nvSpPr>
        <p:spPr bwMode="auto">
          <a:xfrm rot="3807546">
            <a:off x="2991580" y="4054676"/>
            <a:ext cx="3705225" cy="760442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4758"/>
            <a:ext cx="9144000" cy="621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12"/>
          <p:cNvSpPr txBox="1">
            <a:spLocks noChangeArrowheads="1"/>
          </p:cNvSpPr>
          <p:nvPr/>
        </p:nvSpPr>
        <p:spPr bwMode="auto">
          <a:xfrm>
            <a:off x="0" y="0"/>
            <a:ext cx="9144000" cy="724758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ФОРМИРОВАНИЕ СМЕРЧЕЙ НА ТЕРРИТОРИИ МО г. НОВОРОССИЙСК КРАСНОДАРСКОГО КРАЯ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9792" y="3117295"/>
            <a:ext cx="1137752" cy="26435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prstClr val="white"/>
                </a:solidFill>
              </a:rPr>
              <a:t>Новороссийск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99504" y="5477539"/>
            <a:ext cx="2528280" cy="1263829"/>
            <a:chOff x="6428209" y="4993020"/>
            <a:chExt cx="2608288" cy="707551"/>
          </a:xfrm>
        </p:grpSpPr>
        <p:sp>
          <p:nvSpPr>
            <p:cNvPr id="20" name="Text Box 830"/>
            <p:cNvSpPr txBox="1">
              <a:spLocks noChangeArrowheads="1"/>
            </p:cNvSpPr>
            <p:nvPr/>
          </p:nvSpPr>
          <p:spPr bwMode="auto">
            <a:xfrm>
              <a:off x="6428209" y="5235012"/>
              <a:ext cx="2608287" cy="46555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854933"/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Населенных пунктов – </a:t>
              </a:r>
              <a:r>
                <a:rPr 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шт</a:t>
              </a:r>
              <a:r>
                <a:rPr 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количество домов – </a:t>
              </a:r>
              <a:r>
                <a:rPr 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47 931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шт., </a:t>
              </a:r>
              <a:endPara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население </a:t>
              </a:r>
              <a:r>
                <a:rPr 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246 266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человека, </a:t>
              </a:r>
            </a:p>
            <a:p>
              <a:pPr algn="just" defTabSz="854933"/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СЗО - 63, </a:t>
              </a:r>
            </a:p>
            <a:p>
              <a:pPr algn="just" defTabSz="854933"/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ПОО </a:t>
              </a:r>
              <a:r>
                <a:rPr 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37.</a:t>
              </a:r>
            </a:p>
          </p:txBody>
        </p:sp>
        <p:sp>
          <p:nvSpPr>
            <p:cNvPr id="21" name="Rectangle 84"/>
            <p:cNvSpPr>
              <a:spLocks noChangeArrowheads="1"/>
            </p:cNvSpPr>
            <p:nvPr/>
          </p:nvSpPr>
          <p:spPr bwMode="auto">
            <a:xfrm>
              <a:off x="6428209" y="4993020"/>
              <a:ext cx="2608288" cy="24619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Справочная информация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51" y="769921"/>
            <a:ext cx="3509561" cy="207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7054055" y="795211"/>
            <a:ext cx="830313" cy="138499"/>
          </a:xfrm>
          <a:prstGeom prst="rect">
            <a:avLst/>
          </a:prstGeom>
          <a:solidFill>
            <a:schemeClr val="accent6">
              <a:alpha val="81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900" dirty="0">
                <a:solidFill>
                  <a:prstClr val="black"/>
                </a:solidFill>
              </a:rPr>
              <a:t>Карта высот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62420"/>
            <a:ext cx="2200275" cy="177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30"/>
          <p:cNvSpPr txBox="1">
            <a:spLocks noChangeArrowheads="1"/>
          </p:cNvSpPr>
          <p:nvPr/>
        </p:nvSpPr>
        <p:spPr bwMode="auto">
          <a:xfrm>
            <a:off x="107504" y="4149080"/>
            <a:ext cx="2528279" cy="8315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541" tIns="30770" rIns="61541" bIns="30770">
            <a:spAutoFit/>
          </a:bodyPr>
          <a:lstStyle>
            <a:lvl1pPr defTabSz="615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854933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Всего судов: 192 в порту- 124, под груз. операциями - 40</a:t>
            </a:r>
          </a:p>
          <a:p>
            <a:pPr algn="just" defTabSz="854933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АСГ: ППС «Км. Василенко», «А. Ткачёв», «А. </a:t>
            </a:r>
            <a:r>
              <a:rPr lang="ru-RU" sz="1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Веретехин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Хайтек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75-1», «НМС-1» - готовность -30мин.</a:t>
            </a:r>
          </a:p>
        </p:txBody>
      </p:sp>
    </p:spTree>
    <p:extLst>
      <p:ext uri="{BB962C8B-B14F-4D97-AF65-F5344CB8AC3E}">
        <p14:creationId xmlns:p14="http://schemas.microsoft.com/office/powerpoint/2010/main" val="139555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" y="647117"/>
            <a:ext cx="9143261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bg1"/>
          </a:solidFill>
        </p:grpSpPr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66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68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72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73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69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70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71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7588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7609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610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11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78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7606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7607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7608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83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ГЕЛЕНДЖИК, КРАСНОДАРСКОГО КРАЯ</a:t>
            </a:r>
          </a:p>
        </p:txBody>
      </p:sp>
      <p:grpSp>
        <p:nvGrpSpPr>
          <p:cNvPr id="67591" name="Group 82"/>
          <p:cNvGrpSpPr>
            <a:grpSpLocks/>
          </p:cNvGrpSpPr>
          <p:nvPr/>
        </p:nvGrpSpPr>
        <p:grpSpPr bwMode="auto">
          <a:xfrm>
            <a:off x="1475656" y="3689633"/>
            <a:ext cx="384175" cy="414338"/>
            <a:chOff x="2607" y="5208"/>
            <a:chExt cx="847" cy="913"/>
          </a:xfrm>
        </p:grpSpPr>
        <p:sp>
          <p:nvSpPr>
            <p:cNvPr id="67603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604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05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7592" name="Group 82"/>
          <p:cNvGrpSpPr>
            <a:grpSpLocks/>
          </p:cNvGrpSpPr>
          <p:nvPr/>
        </p:nvGrpSpPr>
        <p:grpSpPr bwMode="auto">
          <a:xfrm>
            <a:off x="2123728" y="4382814"/>
            <a:ext cx="384175" cy="414338"/>
            <a:chOff x="2607" y="5208"/>
            <a:chExt cx="847" cy="913"/>
          </a:xfrm>
        </p:grpSpPr>
        <p:sp>
          <p:nvSpPr>
            <p:cNvPr id="67600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601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02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7593" name="Group 82"/>
          <p:cNvGrpSpPr>
            <a:grpSpLocks/>
          </p:cNvGrpSpPr>
          <p:nvPr/>
        </p:nvGrpSpPr>
        <p:grpSpPr bwMode="auto">
          <a:xfrm>
            <a:off x="371401" y="2420888"/>
            <a:ext cx="384175" cy="414338"/>
            <a:chOff x="2607" y="5208"/>
            <a:chExt cx="847" cy="913"/>
          </a:xfrm>
        </p:grpSpPr>
        <p:sp>
          <p:nvSpPr>
            <p:cNvPr id="67597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598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599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67594" name="Прямоугольник 95"/>
          <p:cNvSpPr>
            <a:spLocks noChangeArrowheads="1"/>
          </p:cNvSpPr>
          <p:nvPr/>
        </p:nvSpPr>
        <p:spPr bwMode="auto">
          <a:xfrm>
            <a:off x="4025900" y="3033713"/>
            <a:ext cx="1050925" cy="2254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1413" indent="-228600" defTabSz="1474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8600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ГЕЛЕНДЖИК</a:t>
            </a:r>
          </a:p>
        </p:txBody>
      </p:sp>
      <p:sp>
        <p:nvSpPr>
          <p:cNvPr id="67595" name="Text Box 179"/>
          <p:cNvSpPr txBox="1">
            <a:spLocks noChangeArrowheads="1"/>
          </p:cNvSpPr>
          <p:nvPr/>
        </p:nvSpPr>
        <p:spPr bwMode="auto">
          <a:xfrm>
            <a:off x="6875463" y="6021388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21 населенный пункт, количество населения 103523 чел. , 154СЗО,  7 ПОО, 376.ТП.</a:t>
            </a:r>
          </a:p>
        </p:txBody>
      </p:sp>
      <p:sp>
        <p:nvSpPr>
          <p:cNvPr id="67596" name="Oval 344"/>
          <p:cNvSpPr>
            <a:spLocks noChangeArrowheads="1"/>
          </p:cNvSpPr>
          <p:nvPr/>
        </p:nvSpPr>
        <p:spPr bwMode="auto">
          <a:xfrm rot="2754019">
            <a:off x="100981" y="3260977"/>
            <a:ext cx="3745656" cy="56521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6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752"/>
            <a:ext cx="9144000" cy="628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3" name="Group 82"/>
          <p:cNvGrpSpPr>
            <a:grpSpLocks/>
          </p:cNvGrpSpPr>
          <p:nvPr/>
        </p:nvGrpSpPr>
        <p:grpSpPr bwMode="auto">
          <a:xfrm>
            <a:off x="4572000" y="6439506"/>
            <a:ext cx="384175" cy="414338"/>
            <a:chOff x="2607" y="5208"/>
            <a:chExt cx="847" cy="913"/>
          </a:xfrm>
        </p:grpSpPr>
        <p:sp>
          <p:nvSpPr>
            <p:cNvPr id="66585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86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87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6564" name="Group 82"/>
          <p:cNvGrpSpPr>
            <a:grpSpLocks/>
          </p:cNvGrpSpPr>
          <p:nvPr/>
        </p:nvGrpSpPr>
        <p:grpSpPr bwMode="auto">
          <a:xfrm>
            <a:off x="5541508" y="5743996"/>
            <a:ext cx="384175" cy="414337"/>
            <a:chOff x="2607" y="5208"/>
            <a:chExt cx="847" cy="913"/>
          </a:xfrm>
        </p:grpSpPr>
        <p:sp>
          <p:nvSpPr>
            <p:cNvPr id="6658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8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8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6565" name="Group 82"/>
          <p:cNvGrpSpPr>
            <a:grpSpLocks/>
          </p:cNvGrpSpPr>
          <p:nvPr/>
        </p:nvGrpSpPr>
        <p:grpSpPr bwMode="auto">
          <a:xfrm>
            <a:off x="3042292" y="6275711"/>
            <a:ext cx="384175" cy="414337"/>
            <a:chOff x="2607" y="5208"/>
            <a:chExt cx="847" cy="913"/>
          </a:xfrm>
        </p:grpSpPr>
        <p:sp>
          <p:nvSpPr>
            <p:cNvPr id="66579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80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81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160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НОВОРОССИЙСК, КРАСНОДАРСКОГО КРАЯ</a:t>
            </a:r>
          </a:p>
        </p:txBody>
      </p:sp>
      <p:sp>
        <p:nvSpPr>
          <p:cNvPr id="66567" name="Прямоугольник 160"/>
          <p:cNvSpPr>
            <a:spLocks noChangeArrowheads="1"/>
          </p:cNvSpPr>
          <p:nvPr/>
        </p:nvSpPr>
        <p:spPr bwMode="auto">
          <a:xfrm>
            <a:off x="4192588" y="3511550"/>
            <a:ext cx="1328737" cy="2254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НОВОРОССИЙСК</a:t>
            </a:r>
          </a:p>
        </p:txBody>
      </p:sp>
      <p:grpSp>
        <p:nvGrpSpPr>
          <p:cNvPr id="36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accent1"/>
          </a:solidFill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40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44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45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41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42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43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6569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6576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77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78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50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6573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6574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6575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66571" name="Text Box 179"/>
          <p:cNvSpPr txBox="1">
            <a:spLocks noChangeArrowheads="1"/>
          </p:cNvSpPr>
          <p:nvPr/>
        </p:nvSpPr>
        <p:spPr bwMode="auto">
          <a:xfrm>
            <a:off x="6886575" y="6021388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25 населенных пунктов, количество населения 246266 чел. , 2СЗО,  37 ПОО, 534.ТП.</a:t>
            </a:r>
          </a:p>
        </p:txBody>
      </p:sp>
      <p:sp>
        <p:nvSpPr>
          <p:cNvPr id="66572" name="Oval 344"/>
          <p:cNvSpPr>
            <a:spLocks noChangeArrowheads="1"/>
          </p:cNvSpPr>
          <p:nvPr/>
        </p:nvSpPr>
        <p:spPr bwMode="auto">
          <a:xfrm rot="-210422">
            <a:off x="2507444" y="5783446"/>
            <a:ext cx="4022725" cy="897243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" y="620688"/>
            <a:ext cx="9144000" cy="62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2378075"/>
            <a:ext cx="131763" cy="3429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50" tIns="32625" rIns="65250" bIns="32625" anchor="ctr">
            <a:spAutoFit/>
          </a:bodyPr>
          <a:lstStyle/>
          <a:p>
            <a:pPr defTabSz="651852">
              <a:defRPr/>
            </a:pPr>
            <a:endParaRPr lang="ru-RU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69636" name="Group 82"/>
          <p:cNvGrpSpPr>
            <a:grpSpLocks/>
          </p:cNvGrpSpPr>
          <p:nvPr/>
        </p:nvGrpSpPr>
        <p:grpSpPr bwMode="auto">
          <a:xfrm rot="21056874">
            <a:off x="1586941" y="3923124"/>
            <a:ext cx="384175" cy="414338"/>
            <a:chOff x="2607" y="5208"/>
            <a:chExt cx="847" cy="913"/>
          </a:xfrm>
        </p:grpSpPr>
        <p:sp>
          <p:nvSpPr>
            <p:cNvPr id="18803" name="Freeform 83"/>
            <p:cNvSpPr>
              <a:spLocks/>
            </p:cNvSpPr>
            <p:nvPr/>
          </p:nvSpPr>
          <p:spPr bwMode="auto">
            <a:xfrm>
              <a:off x="2607" y="5208"/>
              <a:ext cx="753" cy="72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4" name="Line 84"/>
            <p:cNvSpPr>
              <a:spLocks noChangeShapeType="1"/>
            </p:cNvSpPr>
            <p:nvPr/>
          </p:nvSpPr>
          <p:spPr bwMode="auto">
            <a:xfrm rot="313848" flipH="1">
              <a:off x="3167" y="5768"/>
              <a:ext cx="287" cy="28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5" name="Arc 85"/>
            <p:cNvSpPr>
              <a:spLocks/>
            </p:cNvSpPr>
            <p:nvPr/>
          </p:nvSpPr>
          <p:spPr bwMode="auto">
            <a:xfrm>
              <a:off x="3076" y="6006"/>
              <a:ext cx="116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69637" name="Group 87"/>
          <p:cNvGrpSpPr>
            <a:grpSpLocks/>
          </p:cNvGrpSpPr>
          <p:nvPr/>
        </p:nvGrpSpPr>
        <p:grpSpPr bwMode="auto">
          <a:xfrm rot="21056874">
            <a:off x="3737982" y="5760908"/>
            <a:ext cx="384175" cy="412750"/>
            <a:chOff x="2607" y="5208"/>
            <a:chExt cx="847" cy="913"/>
          </a:xfrm>
        </p:grpSpPr>
        <p:sp>
          <p:nvSpPr>
            <p:cNvPr id="18800" name="Freeform 88"/>
            <p:cNvSpPr>
              <a:spLocks/>
            </p:cNvSpPr>
            <p:nvPr/>
          </p:nvSpPr>
          <p:spPr bwMode="auto">
            <a:xfrm>
              <a:off x="2607" y="5208"/>
              <a:ext cx="753" cy="73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1" name="Line 89"/>
            <p:cNvSpPr>
              <a:spLocks noChangeShapeType="1"/>
            </p:cNvSpPr>
            <p:nvPr/>
          </p:nvSpPr>
          <p:spPr bwMode="auto">
            <a:xfrm rot="313848" flipH="1">
              <a:off x="3167" y="5770"/>
              <a:ext cx="287" cy="28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2" name="Arc 90"/>
            <p:cNvSpPr>
              <a:spLocks/>
            </p:cNvSpPr>
            <p:nvPr/>
          </p:nvSpPr>
          <p:spPr bwMode="auto">
            <a:xfrm>
              <a:off x="3076" y="6005"/>
              <a:ext cx="116" cy="1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42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bg1"/>
          </a:solidFill>
        </p:grpSpPr>
        <p:sp>
          <p:nvSpPr>
            <p:cNvPr id="343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344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346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350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351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347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348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349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9639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965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965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5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356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9649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9650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9651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361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ТУАПСЕ, КРАСНОДАРСКОГО КРАЯ</a:t>
            </a:r>
          </a:p>
        </p:txBody>
      </p:sp>
      <p:grpSp>
        <p:nvGrpSpPr>
          <p:cNvPr id="69642" name="Group 87"/>
          <p:cNvGrpSpPr>
            <a:grpSpLocks/>
          </p:cNvGrpSpPr>
          <p:nvPr/>
        </p:nvGrpSpPr>
        <p:grpSpPr bwMode="auto">
          <a:xfrm rot="21056874">
            <a:off x="2573571" y="4961686"/>
            <a:ext cx="384175" cy="412750"/>
            <a:chOff x="2607" y="5208"/>
            <a:chExt cx="847" cy="913"/>
          </a:xfrm>
        </p:grpSpPr>
        <p:sp>
          <p:nvSpPr>
            <p:cNvPr id="364" name="Freeform 88"/>
            <p:cNvSpPr>
              <a:spLocks/>
            </p:cNvSpPr>
            <p:nvPr/>
          </p:nvSpPr>
          <p:spPr bwMode="auto">
            <a:xfrm>
              <a:off x="2607" y="5208"/>
              <a:ext cx="752" cy="73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65" name="Line 89"/>
            <p:cNvSpPr>
              <a:spLocks noChangeShapeType="1"/>
            </p:cNvSpPr>
            <p:nvPr/>
          </p:nvSpPr>
          <p:spPr bwMode="auto">
            <a:xfrm rot="313848" flipH="1">
              <a:off x="3167" y="5770"/>
              <a:ext cx="287" cy="28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66" name="Arc 90"/>
            <p:cNvSpPr>
              <a:spLocks/>
            </p:cNvSpPr>
            <p:nvPr/>
          </p:nvSpPr>
          <p:spPr bwMode="auto">
            <a:xfrm>
              <a:off x="3076" y="6005"/>
              <a:ext cx="115" cy="1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69643" name="Прямоугольник 366"/>
          <p:cNvSpPr>
            <a:spLocks noChangeArrowheads="1"/>
          </p:cNvSpPr>
          <p:nvPr/>
        </p:nvSpPr>
        <p:spPr bwMode="auto">
          <a:xfrm>
            <a:off x="3708400" y="2879725"/>
            <a:ext cx="792163" cy="2555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1413" indent="-228600" defTabSz="1474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8600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1050" indent="-222250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082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54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26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798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ТУАПСЕ</a:t>
            </a:r>
          </a:p>
        </p:txBody>
      </p:sp>
      <p:sp>
        <p:nvSpPr>
          <p:cNvPr id="69644" name="Text Box 179"/>
          <p:cNvSpPr txBox="1">
            <a:spLocks noChangeArrowheads="1"/>
          </p:cNvSpPr>
          <p:nvPr/>
        </p:nvSpPr>
        <p:spPr bwMode="auto">
          <a:xfrm>
            <a:off x="6875463" y="6016625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64 населенных пункта, количество населения 125876 чел. , 160СЗО,  19 ПОО, 360.ТП</a:t>
            </a: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9645" name="Oval 344"/>
          <p:cNvSpPr>
            <a:spLocks noChangeArrowheads="1"/>
          </p:cNvSpPr>
          <p:nvPr/>
        </p:nvSpPr>
        <p:spPr bwMode="auto">
          <a:xfrm rot="2246354">
            <a:off x="1105135" y="4032205"/>
            <a:ext cx="4357687" cy="96837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40"/>
            <a:ext cx="9132749" cy="627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9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bg1"/>
          </a:solidFill>
        </p:grpSpPr>
        <p:sp>
          <p:nvSpPr>
            <p:cNvPr id="150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151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153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157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58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154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155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156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8612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8637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38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9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163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8634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8635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8636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168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СОЧИ, КРАСНОДАРСКОГО КРАЯ</a:t>
            </a:r>
          </a:p>
        </p:txBody>
      </p:sp>
      <p:grpSp>
        <p:nvGrpSpPr>
          <p:cNvPr id="68615" name="Group 82"/>
          <p:cNvGrpSpPr>
            <a:grpSpLocks/>
          </p:cNvGrpSpPr>
          <p:nvPr/>
        </p:nvGrpSpPr>
        <p:grpSpPr bwMode="auto">
          <a:xfrm>
            <a:off x="2252911" y="4869358"/>
            <a:ext cx="384175" cy="414338"/>
            <a:chOff x="2607" y="5208"/>
            <a:chExt cx="847" cy="913"/>
          </a:xfrm>
        </p:grpSpPr>
        <p:sp>
          <p:nvSpPr>
            <p:cNvPr id="68631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32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3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8616" name="Group 82"/>
          <p:cNvGrpSpPr>
            <a:grpSpLocks/>
          </p:cNvGrpSpPr>
          <p:nvPr/>
        </p:nvGrpSpPr>
        <p:grpSpPr bwMode="auto">
          <a:xfrm>
            <a:off x="3381623" y="5590083"/>
            <a:ext cx="384175" cy="414338"/>
            <a:chOff x="2607" y="5208"/>
            <a:chExt cx="847" cy="913"/>
          </a:xfrm>
        </p:grpSpPr>
        <p:sp>
          <p:nvSpPr>
            <p:cNvPr id="68628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29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0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8617" name="Group 82"/>
          <p:cNvGrpSpPr>
            <a:grpSpLocks/>
          </p:cNvGrpSpPr>
          <p:nvPr/>
        </p:nvGrpSpPr>
        <p:grpSpPr bwMode="auto">
          <a:xfrm>
            <a:off x="395536" y="2953246"/>
            <a:ext cx="384175" cy="414337"/>
            <a:chOff x="2607" y="5208"/>
            <a:chExt cx="847" cy="913"/>
          </a:xfrm>
        </p:grpSpPr>
        <p:sp>
          <p:nvSpPr>
            <p:cNvPr id="68625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26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7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8618" name="Group 82"/>
          <p:cNvGrpSpPr>
            <a:grpSpLocks/>
          </p:cNvGrpSpPr>
          <p:nvPr/>
        </p:nvGrpSpPr>
        <p:grpSpPr bwMode="auto">
          <a:xfrm>
            <a:off x="1332161" y="3961308"/>
            <a:ext cx="384175" cy="414338"/>
            <a:chOff x="2607" y="5208"/>
            <a:chExt cx="847" cy="913"/>
          </a:xfrm>
        </p:grpSpPr>
        <p:sp>
          <p:nvSpPr>
            <p:cNvPr id="6862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2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68619" name="Прямоугольник 184"/>
          <p:cNvSpPr>
            <a:spLocks noChangeArrowheads="1"/>
          </p:cNvSpPr>
          <p:nvPr/>
        </p:nvSpPr>
        <p:spPr bwMode="auto">
          <a:xfrm>
            <a:off x="5435600" y="3937000"/>
            <a:ext cx="658813" cy="2555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39775" indent="-280988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39825" indent="-227013" defTabSz="1474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7025" indent="-227013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1050" indent="-223838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082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54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26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798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СОЧИ</a:t>
            </a:r>
          </a:p>
        </p:txBody>
      </p:sp>
      <p:sp>
        <p:nvSpPr>
          <p:cNvPr id="68620" name="Text Box 179"/>
          <p:cNvSpPr txBox="1">
            <a:spLocks noChangeArrowheads="1"/>
          </p:cNvSpPr>
          <p:nvPr/>
        </p:nvSpPr>
        <p:spPr bwMode="auto">
          <a:xfrm>
            <a:off x="6875463" y="6021388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104 населенных пункта, количество населения 497806 чел. , 464СЗО,  48 ПОО,1336.ТП.</a:t>
            </a:r>
          </a:p>
        </p:txBody>
      </p:sp>
      <p:sp>
        <p:nvSpPr>
          <p:cNvPr id="68621" name="Oval 344"/>
          <p:cNvSpPr>
            <a:spLocks noChangeArrowheads="1"/>
          </p:cNvSpPr>
          <p:nvPr/>
        </p:nvSpPr>
        <p:spPr bwMode="auto">
          <a:xfrm rot="2676702">
            <a:off x="425698" y="3435846"/>
            <a:ext cx="4665663" cy="119062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40"/>
            <a:ext cx="9132749" cy="627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67264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ФОРМИРОВАНИЕ СМЕРЧЕЙ НА ТЕРРИТОРИИ МО г. СОЧИ КРАСНОДАРСКОГО КРАЯ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1960" y="3121001"/>
            <a:ext cx="1368152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/>
              <a:t>Сочи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0" y="5579934"/>
            <a:ext cx="2528280" cy="1263829"/>
            <a:chOff x="6428209" y="4993020"/>
            <a:chExt cx="2608288" cy="707551"/>
          </a:xfrm>
        </p:grpSpPr>
        <p:sp>
          <p:nvSpPr>
            <p:cNvPr id="23" name="Text Box 830"/>
            <p:cNvSpPr txBox="1">
              <a:spLocks noChangeArrowheads="1"/>
            </p:cNvSpPr>
            <p:nvPr/>
          </p:nvSpPr>
          <p:spPr bwMode="auto">
            <a:xfrm>
              <a:off x="6428209" y="5235012"/>
              <a:ext cx="2608287" cy="46555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Населенных пунктов – 104 </a:t>
              </a:r>
              <a:r>
                <a:rPr lang="ru-RU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шт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количество домов – 50 362 шт., </a:t>
              </a:r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население 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497 806 человек, </a:t>
              </a:r>
            </a:p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СЗО - 464, </a:t>
              </a:r>
            </a:p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ПОО 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48.</a:t>
              </a:r>
            </a:p>
          </p:txBody>
        </p:sp>
        <p:sp>
          <p:nvSpPr>
            <p:cNvPr id="24" name="Rectangle 84"/>
            <p:cNvSpPr>
              <a:spLocks noChangeArrowheads="1"/>
            </p:cNvSpPr>
            <p:nvPr/>
          </p:nvSpPr>
          <p:spPr bwMode="auto">
            <a:xfrm>
              <a:off x="6428209" y="4993020"/>
              <a:ext cx="2608288" cy="24619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Справочная информация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28" y="692696"/>
            <a:ext cx="3685037" cy="222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7006826" y="795211"/>
            <a:ext cx="830313" cy="138499"/>
          </a:xfrm>
          <a:prstGeom prst="rect">
            <a:avLst/>
          </a:prstGeom>
          <a:solidFill>
            <a:schemeClr val="accent6">
              <a:alpha val="81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900" dirty="0"/>
              <a:t>Карта высот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7152"/>
            <a:ext cx="2464904" cy="19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 Box 830"/>
          <p:cNvSpPr txBox="1">
            <a:spLocks noChangeArrowheads="1"/>
          </p:cNvSpPr>
          <p:nvPr/>
        </p:nvSpPr>
        <p:spPr bwMode="auto">
          <a:xfrm>
            <a:off x="1" y="4541634"/>
            <a:ext cx="2528279" cy="67769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541" tIns="30770" rIns="61541" bIns="30770">
            <a:spAutoFit/>
          </a:bodyPr>
          <a:lstStyle>
            <a:lvl1pPr defTabSz="615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854933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судов: 247, в порту – 247, под груз. операциями – 0</a:t>
            </a:r>
          </a:p>
          <a:p>
            <a:pPr algn="just" defTabSz="854933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АСГ: ЛРН «НМС-38», БК «Руслан» - готовность 30 мин.  </a:t>
            </a:r>
          </a:p>
        </p:txBody>
      </p:sp>
    </p:spTree>
    <p:extLst>
      <p:ext uri="{BB962C8B-B14F-4D97-AF65-F5344CB8AC3E}">
        <p14:creationId xmlns:p14="http://schemas.microsoft.com/office/powerpoint/2010/main" val="3688314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546</Words>
  <Application>Microsoft Office PowerPoint</Application>
  <PresentationFormat>Экран (4:3)</PresentationFormat>
  <Paragraphs>108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ods</dc:creator>
  <cp:lastModifiedBy>ARM_9</cp:lastModifiedBy>
  <cp:revision>141</cp:revision>
  <cp:lastPrinted>2019-05-20T15:20:52Z</cp:lastPrinted>
  <dcterms:created xsi:type="dcterms:W3CDTF">2019-03-19T10:20:40Z</dcterms:created>
  <dcterms:modified xsi:type="dcterms:W3CDTF">2023-11-27T08:47:29Z</dcterms:modified>
</cp:coreProperties>
</file>