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4" r:id="rId2"/>
    <p:sldId id="335" r:id="rId3"/>
    <p:sldId id="340" r:id="rId4"/>
    <p:sldId id="334" r:id="rId5"/>
    <p:sldId id="339" r:id="rId6"/>
    <p:sldId id="342" r:id="rId7"/>
    <p:sldId id="343" r:id="rId8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7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2436" autoAdjust="0"/>
  </p:normalViewPr>
  <p:slideViewPr>
    <p:cSldViewPr snapToGrid="0">
      <p:cViewPr varScale="1">
        <p:scale>
          <a:sx n="112" d="100"/>
          <a:sy n="112" d="100"/>
        </p:scale>
        <p:origin x="7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50474" cy="498395"/>
          </a:xfrm>
          <a:prstGeom prst="rect">
            <a:avLst/>
          </a:prstGeom>
        </p:spPr>
        <p:txBody>
          <a:bodyPr vert="horz" lIns="91837" tIns="45919" rIns="91837" bIns="4591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141" y="5"/>
            <a:ext cx="2950473" cy="498395"/>
          </a:xfrm>
          <a:prstGeom prst="rect">
            <a:avLst/>
          </a:prstGeom>
        </p:spPr>
        <p:txBody>
          <a:bodyPr vert="horz" lIns="91837" tIns="45919" rIns="91837" bIns="45919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4600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7" tIns="45919" rIns="91837" bIns="459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1" y="4783962"/>
            <a:ext cx="5445442" cy="3912563"/>
          </a:xfrm>
          <a:prstGeom prst="rect">
            <a:avLst/>
          </a:prstGeom>
        </p:spPr>
        <p:txBody>
          <a:bodyPr vert="horz" lIns="91837" tIns="45919" rIns="91837" bIns="4591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0944"/>
            <a:ext cx="2950474" cy="498395"/>
          </a:xfrm>
          <a:prstGeom prst="rect">
            <a:avLst/>
          </a:prstGeom>
        </p:spPr>
        <p:txBody>
          <a:bodyPr vert="horz" lIns="91837" tIns="45919" rIns="91837" bIns="4591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141" y="9440944"/>
            <a:ext cx="2950473" cy="498395"/>
          </a:xfrm>
          <a:prstGeom prst="rect">
            <a:avLst/>
          </a:prstGeom>
        </p:spPr>
        <p:txBody>
          <a:bodyPr vert="horz" lIns="91837" tIns="45919" rIns="91837" bIns="45919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13.11.2023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90"/>
            <a:ext cx="12197096" cy="612719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95381" y="2584589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13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27" name="Группа 426"/>
          <p:cNvGrpSpPr/>
          <p:nvPr/>
        </p:nvGrpSpPr>
        <p:grpSpPr>
          <a:xfrm>
            <a:off x="6002662" y="5817651"/>
            <a:ext cx="1581368" cy="723767"/>
            <a:chOff x="406713" y="1180365"/>
            <a:chExt cx="1581368" cy="723767"/>
          </a:xfrm>
        </p:grpSpPr>
        <p:cxnSp>
          <p:nvCxnSpPr>
            <p:cNvPr id="428" name="Прямая соединительная линия 42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Скругленный прямоугольник 42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3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2" name="Прямоугольник 43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6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2" name="Группа 461"/>
          <p:cNvGrpSpPr/>
          <p:nvPr/>
        </p:nvGrpSpPr>
        <p:grpSpPr>
          <a:xfrm>
            <a:off x="7471692" y="5264316"/>
            <a:ext cx="1581368" cy="723767"/>
            <a:chOff x="406713" y="1180365"/>
            <a:chExt cx="1581368" cy="723767"/>
          </a:xfrm>
        </p:grpSpPr>
        <p:cxnSp>
          <p:nvCxnSpPr>
            <p:cNvPr id="463" name="Прямая соединительная линия 46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Прямая соединительная линия 46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Скругленный прямоугольник 46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6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67" name="Прямоугольник 46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68" name="Прямоугольник 46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7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98" name="Группа 497"/>
          <p:cNvGrpSpPr/>
          <p:nvPr/>
        </p:nvGrpSpPr>
        <p:grpSpPr>
          <a:xfrm>
            <a:off x="8052102" y="4599965"/>
            <a:ext cx="1581368" cy="723767"/>
            <a:chOff x="406713" y="1180365"/>
            <a:chExt cx="1581368" cy="723767"/>
          </a:xfrm>
        </p:grpSpPr>
        <p:cxnSp>
          <p:nvCxnSpPr>
            <p:cNvPr id="499" name="Прямая соединительная линия 49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Прямая соединительная линия 49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Скругленный прямоугольник 50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50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3" name="Прямоугольник 50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504" name="Прямоугольник 50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506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07" name="Группа 506"/>
          <p:cNvGrpSpPr/>
          <p:nvPr/>
        </p:nvGrpSpPr>
        <p:grpSpPr>
          <a:xfrm>
            <a:off x="4621522" y="4934796"/>
            <a:ext cx="1581368" cy="723767"/>
            <a:chOff x="406713" y="1180365"/>
            <a:chExt cx="1581368" cy="723767"/>
          </a:xfrm>
        </p:grpSpPr>
        <p:cxnSp>
          <p:nvCxnSpPr>
            <p:cNvPr id="508" name="Прямая соединительная линия 507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Прямая соединительная линия 508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Скругленный прямоугольник 509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511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35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12" name="Прямоугольник 511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Прямоугольник 512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514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515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1" name="Группа 470"/>
          <p:cNvGrpSpPr/>
          <p:nvPr/>
        </p:nvGrpSpPr>
        <p:grpSpPr>
          <a:xfrm>
            <a:off x="2807880" y="4475228"/>
            <a:ext cx="1581368" cy="723767"/>
            <a:chOff x="406713" y="1180365"/>
            <a:chExt cx="1581368" cy="723767"/>
          </a:xfrm>
        </p:grpSpPr>
        <p:cxnSp>
          <p:nvCxnSpPr>
            <p:cNvPr id="472" name="Прямая соединительная линия 47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4" name="Скругленный прямоугольник 47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76" name="Прямоугольник 47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729/376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Прямоугольник 47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6711/68663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г-к. Геленджик</a:t>
              </a:r>
              <a:endParaRPr lang="ru-RU" sz="900" dirty="0"/>
            </a:p>
          </p:txBody>
        </p:sp>
        <p:sp>
          <p:nvSpPr>
            <p:cNvPr id="47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80" name="Группа 479"/>
          <p:cNvGrpSpPr/>
          <p:nvPr/>
        </p:nvGrpSpPr>
        <p:grpSpPr>
          <a:xfrm>
            <a:off x="1648261" y="3911646"/>
            <a:ext cx="1581368" cy="723767"/>
            <a:chOff x="406713" y="1180365"/>
            <a:chExt cx="1581368" cy="723767"/>
          </a:xfrm>
        </p:grpSpPr>
        <p:cxnSp>
          <p:nvCxnSpPr>
            <p:cNvPr id="481" name="Прямая соединительная линия 48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Прямая соединительная линия 48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3" name="Скругленный прямоугольник 48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29%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17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85" name="Прямоугольник 48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534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Прямоугольник 48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Новороссийск</a:t>
              </a:r>
              <a:endParaRPr lang="ru-RU" sz="900" dirty="0"/>
            </a:p>
          </p:txBody>
        </p:sp>
        <p:sp>
          <p:nvSpPr>
            <p:cNvPr id="48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6" name="Группа 515"/>
          <p:cNvGrpSpPr/>
          <p:nvPr/>
        </p:nvGrpSpPr>
        <p:grpSpPr>
          <a:xfrm>
            <a:off x="6140603" y="4683750"/>
            <a:ext cx="1357210" cy="816885"/>
            <a:chOff x="4926866" y="2623515"/>
            <a:chExt cx="1388069" cy="800730"/>
          </a:xfrm>
        </p:grpSpPr>
        <p:cxnSp>
          <p:nvCxnSpPr>
            <p:cNvPr id="517" name="Прямая соединительная линия 516"/>
            <p:cNvCxnSpPr/>
            <p:nvPr/>
          </p:nvCxnSpPr>
          <p:spPr>
            <a:xfrm>
              <a:off x="5930425" y="292034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Прямая соединительная линия 517"/>
            <p:cNvCxnSpPr/>
            <p:nvPr/>
          </p:nvCxnSpPr>
          <p:spPr>
            <a:xfrm>
              <a:off x="6054568" y="30963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Скругленный прямоугольник 518"/>
            <p:cNvSpPr/>
            <p:nvPr/>
          </p:nvSpPr>
          <p:spPr>
            <a:xfrm>
              <a:off x="4990697" y="2965108"/>
              <a:ext cx="282863" cy="1765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69%</a:t>
              </a:r>
              <a:endPara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TextBox 23"/>
            <p:cNvSpPr txBox="1">
              <a:spLocks noChangeAspect="1"/>
            </p:cNvSpPr>
            <p:nvPr/>
          </p:nvSpPr>
          <p:spPr>
            <a:xfrm>
              <a:off x="5802451" y="3208514"/>
              <a:ext cx="377062" cy="19609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21" name="TextBox 23"/>
            <p:cNvSpPr txBox="1">
              <a:spLocks noChangeAspect="1"/>
            </p:cNvSpPr>
            <p:nvPr/>
          </p:nvSpPr>
          <p:spPr>
            <a:xfrm>
              <a:off x="5337713" y="3209291"/>
              <a:ext cx="404818" cy="214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825" kern="0" dirty="0" smtClean="0">
                  <a:solidFill>
                    <a:prstClr val="black"/>
                  </a:solidFill>
                </a:rPr>
                <a:t>22</a:t>
              </a:r>
              <a:endParaRPr lang="ru-RU" sz="825" kern="0" dirty="0">
                <a:solidFill>
                  <a:prstClr val="black"/>
                </a:solidFill>
              </a:endParaRPr>
            </a:p>
          </p:txBody>
        </p:sp>
        <p:sp>
          <p:nvSpPr>
            <p:cNvPr id="522" name="Прямоугольник 521"/>
            <p:cNvSpPr/>
            <p:nvPr/>
          </p:nvSpPr>
          <p:spPr>
            <a:xfrm>
              <a:off x="5273558" y="3035683"/>
              <a:ext cx="934213" cy="1925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113/77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Прямоугольник 522"/>
            <p:cNvSpPr/>
            <p:nvPr/>
          </p:nvSpPr>
          <p:spPr bwMode="auto">
            <a:xfrm>
              <a:off x="5273560" y="2870474"/>
              <a:ext cx="934213" cy="1697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34143/100997</a:t>
              </a: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TextBox 10"/>
            <p:cNvSpPr txBox="1"/>
            <p:nvPr/>
          </p:nvSpPr>
          <p:spPr>
            <a:xfrm>
              <a:off x="4926866" y="2623515"/>
              <a:ext cx="1388069" cy="22626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Апшеронский р-н</a:t>
              </a:r>
              <a:endParaRPr lang="ru-RU" sz="900" dirty="0"/>
            </a:p>
          </p:txBody>
        </p:sp>
      </p:grpSp>
      <p:grpSp>
        <p:nvGrpSpPr>
          <p:cNvPr id="525" name="Группа 524"/>
          <p:cNvGrpSpPr/>
          <p:nvPr/>
        </p:nvGrpSpPr>
        <p:grpSpPr>
          <a:xfrm>
            <a:off x="4280201" y="3661279"/>
            <a:ext cx="1581368" cy="710707"/>
            <a:chOff x="1101172" y="2922236"/>
            <a:chExt cx="1581368" cy="710707"/>
          </a:xfrm>
        </p:grpSpPr>
        <p:cxnSp>
          <p:nvCxnSpPr>
            <p:cNvPr id="526" name="Прямая соединительная линия 525"/>
            <p:cNvCxnSpPr/>
            <p:nvPr/>
          </p:nvCxnSpPr>
          <p:spPr>
            <a:xfrm>
              <a:off x="2178683" y="32574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Прямая соединительная линия 526"/>
            <p:cNvCxnSpPr/>
            <p:nvPr/>
          </p:nvCxnSpPr>
          <p:spPr>
            <a:xfrm>
              <a:off x="2288541" y="34044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Скругленный прямоугольник 527"/>
            <p:cNvSpPr/>
            <p:nvPr/>
          </p:nvSpPr>
          <p:spPr>
            <a:xfrm>
              <a:off x="1334567" y="3303779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45%</a:t>
              </a:r>
            </a:p>
          </p:txBody>
        </p:sp>
        <p:sp>
          <p:nvSpPr>
            <p:cNvPr id="529" name="TextBox 23"/>
            <p:cNvSpPr txBox="1">
              <a:spLocks noChangeAspect="1"/>
            </p:cNvSpPr>
            <p:nvPr/>
          </p:nvSpPr>
          <p:spPr>
            <a:xfrm>
              <a:off x="1943520" y="3423067"/>
              <a:ext cx="426480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0" name="TextBox 23"/>
            <p:cNvSpPr txBox="1">
              <a:spLocks noChangeAspect="1"/>
            </p:cNvSpPr>
            <p:nvPr/>
          </p:nvSpPr>
          <p:spPr>
            <a:xfrm>
              <a:off x="1589792" y="3432888"/>
              <a:ext cx="389919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1" name="Прямоугольник 530"/>
            <p:cNvSpPr/>
            <p:nvPr/>
          </p:nvSpPr>
          <p:spPr>
            <a:xfrm>
              <a:off x="1589791" y="3294867"/>
              <a:ext cx="799229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Прямоугольник 531"/>
            <p:cNvSpPr/>
            <p:nvPr/>
          </p:nvSpPr>
          <p:spPr bwMode="auto">
            <a:xfrm>
              <a:off x="1589792" y="3153069"/>
              <a:ext cx="799228" cy="12337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15821/41799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TextBox 10"/>
            <p:cNvSpPr txBox="1"/>
            <p:nvPr/>
          </p:nvSpPr>
          <p:spPr>
            <a:xfrm>
              <a:off x="1101172" y="2922236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г. Краснодар</a:t>
              </a:r>
              <a:endParaRPr lang="ru-RU" sz="900" dirty="0"/>
            </a:p>
          </p:txBody>
        </p:sp>
      </p:grpSp>
      <p:grpSp>
        <p:nvGrpSpPr>
          <p:cNvPr id="534" name="Группа 533"/>
          <p:cNvGrpSpPr/>
          <p:nvPr/>
        </p:nvGrpSpPr>
        <p:grpSpPr>
          <a:xfrm>
            <a:off x="3263123" y="3108608"/>
            <a:ext cx="1581368" cy="710707"/>
            <a:chOff x="1101172" y="2922236"/>
            <a:chExt cx="1581368" cy="710707"/>
          </a:xfrm>
        </p:grpSpPr>
        <p:cxnSp>
          <p:nvCxnSpPr>
            <p:cNvPr id="535" name="Прямая соединительная линия 534"/>
            <p:cNvCxnSpPr/>
            <p:nvPr/>
          </p:nvCxnSpPr>
          <p:spPr>
            <a:xfrm>
              <a:off x="2178683" y="325747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Прямая соединительная линия 535"/>
            <p:cNvCxnSpPr/>
            <p:nvPr/>
          </p:nvCxnSpPr>
          <p:spPr>
            <a:xfrm>
              <a:off x="2288541" y="340447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7" name="Скругленный прямоугольник 536"/>
            <p:cNvSpPr/>
            <p:nvPr/>
          </p:nvSpPr>
          <p:spPr>
            <a:xfrm>
              <a:off x="1334567" y="3303779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TextBox 23"/>
            <p:cNvSpPr txBox="1">
              <a:spLocks noChangeAspect="1"/>
            </p:cNvSpPr>
            <p:nvPr/>
          </p:nvSpPr>
          <p:spPr>
            <a:xfrm>
              <a:off x="1943520" y="3423067"/>
              <a:ext cx="426480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9" name="TextBox 23"/>
            <p:cNvSpPr txBox="1">
              <a:spLocks noChangeAspect="1"/>
            </p:cNvSpPr>
            <p:nvPr/>
          </p:nvSpPr>
          <p:spPr>
            <a:xfrm>
              <a:off x="1589792" y="3432888"/>
              <a:ext cx="389919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40" name="Прямоугольник 539"/>
            <p:cNvSpPr/>
            <p:nvPr/>
          </p:nvSpPr>
          <p:spPr>
            <a:xfrm>
              <a:off x="1589792" y="3294867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2365/738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Прямоугольник 540"/>
            <p:cNvSpPr/>
            <p:nvPr/>
          </p:nvSpPr>
          <p:spPr bwMode="auto">
            <a:xfrm>
              <a:off x="1589792" y="3153068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36832/104074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TextBox 10"/>
            <p:cNvSpPr txBox="1"/>
            <p:nvPr/>
          </p:nvSpPr>
          <p:spPr>
            <a:xfrm>
              <a:off x="1101172" y="2922236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Красноармейский р-н</a:t>
              </a:r>
              <a:endParaRPr lang="ru-RU" sz="900" dirty="0"/>
            </a:p>
          </p:txBody>
        </p:sp>
      </p:grpSp>
      <p:grpSp>
        <p:nvGrpSpPr>
          <p:cNvPr id="543" name="Группа 542"/>
          <p:cNvGrpSpPr/>
          <p:nvPr/>
        </p:nvGrpSpPr>
        <p:grpSpPr>
          <a:xfrm>
            <a:off x="2751768" y="1131672"/>
            <a:ext cx="1581368" cy="723767"/>
            <a:chOff x="406713" y="1180365"/>
            <a:chExt cx="1581368" cy="723767"/>
          </a:xfrm>
        </p:grpSpPr>
        <p:cxnSp>
          <p:nvCxnSpPr>
            <p:cNvPr id="544" name="Прямая соединительная линия 543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Прямая соединительная линия 544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6" name="Скругленный прямоугольник 545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48" name="Прямоугольник 547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Прямоугольник 548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Ейский р-н</a:t>
              </a:r>
              <a:endParaRPr lang="ru-RU" sz="900" dirty="0"/>
            </a:p>
          </p:txBody>
        </p:sp>
        <p:sp>
          <p:nvSpPr>
            <p:cNvPr id="551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52" name="Группа 551"/>
          <p:cNvGrpSpPr/>
          <p:nvPr/>
        </p:nvGrpSpPr>
        <p:grpSpPr>
          <a:xfrm>
            <a:off x="4155149" y="1788575"/>
            <a:ext cx="1581368" cy="723767"/>
            <a:chOff x="406713" y="1180365"/>
            <a:chExt cx="1581368" cy="723767"/>
          </a:xfrm>
        </p:grpSpPr>
        <p:cxnSp>
          <p:nvCxnSpPr>
            <p:cNvPr id="553" name="Прямая соединительная линия 552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Прямая соединительная линия 553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Скругленный прямоугольник 554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57" name="Прямоугольник 556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546/471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Прямоугольник 557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35795/105025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Каневской р-н</a:t>
              </a:r>
              <a:endParaRPr lang="ru-RU" sz="900" dirty="0"/>
            </a:p>
          </p:txBody>
        </p:sp>
        <p:sp>
          <p:nvSpPr>
            <p:cNvPr id="560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561" name="Группа 560"/>
          <p:cNvGrpSpPr/>
          <p:nvPr/>
        </p:nvGrpSpPr>
        <p:grpSpPr>
          <a:xfrm>
            <a:off x="4418478" y="2840299"/>
            <a:ext cx="1581368" cy="723767"/>
            <a:chOff x="406713" y="1180365"/>
            <a:chExt cx="1581368" cy="723767"/>
          </a:xfrm>
        </p:grpSpPr>
        <p:cxnSp>
          <p:nvCxnSpPr>
            <p:cNvPr id="562" name="Прямая соединительная линия 561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Прямая соединительная линия 562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4" name="Скругленный прямоугольник 563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66" name="Прямоугольник 565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951/410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Прямоугольник 566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32367/107665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Тимашевский р-н</a:t>
              </a:r>
              <a:endParaRPr lang="ru-RU" sz="900" dirty="0"/>
            </a:p>
          </p:txBody>
        </p:sp>
        <p:sp>
          <p:nvSpPr>
            <p:cNvPr id="569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0" name="Группа 569"/>
          <p:cNvGrpSpPr/>
          <p:nvPr/>
        </p:nvGrpSpPr>
        <p:grpSpPr>
          <a:xfrm>
            <a:off x="2582625" y="2125527"/>
            <a:ext cx="1581368" cy="723767"/>
            <a:chOff x="406713" y="1180365"/>
            <a:chExt cx="1581368" cy="723767"/>
          </a:xfrm>
        </p:grpSpPr>
        <p:cxnSp>
          <p:nvCxnSpPr>
            <p:cNvPr id="571" name="Прямая соединительная линия 57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Прямая соединительная линия 57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Скругленный прямоугольник 57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TextBox 23"/>
            <p:cNvSpPr txBox="1">
              <a:spLocks noChangeAspect="1"/>
            </p:cNvSpPr>
            <p:nvPr/>
          </p:nvSpPr>
          <p:spPr>
            <a:xfrm>
              <a:off x="887778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75" name="Прямоугольник 57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Прямоугольник 57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 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Приморско-Ахтарский р-н</a:t>
              </a:r>
              <a:endParaRPr lang="ru-RU" sz="900" dirty="0"/>
            </a:p>
          </p:txBody>
        </p:sp>
        <p:sp>
          <p:nvSpPr>
            <p:cNvPr id="57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79" name="Группа 578"/>
          <p:cNvGrpSpPr/>
          <p:nvPr/>
        </p:nvGrpSpPr>
        <p:grpSpPr>
          <a:xfrm>
            <a:off x="7706005" y="3016042"/>
            <a:ext cx="1581368" cy="723767"/>
            <a:chOff x="406713" y="1180365"/>
            <a:chExt cx="1581368" cy="723767"/>
          </a:xfrm>
        </p:grpSpPr>
        <p:cxnSp>
          <p:nvCxnSpPr>
            <p:cNvPr id="580" name="Прямая соединительная линия 57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Прямая соединительная линия 58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2" name="Скругленный прямоугольник 58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84" name="Прямоугольник 58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1475/284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Прямоугольник 58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24438/64500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Кавказский р-н</a:t>
              </a:r>
              <a:endParaRPr lang="ru-RU" sz="900" dirty="0"/>
            </a:p>
          </p:txBody>
        </p:sp>
        <p:sp>
          <p:nvSpPr>
            <p:cNvPr id="58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88" name="Группа 587"/>
          <p:cNvGrpSpPr/>
          <p:nvPr/>
        </p:nvGrpSpPr>
        <p:grpSpPr>
          <a:xfrm>
            <a:off x="5987796" y="3270074"/>
            <a:ext cx="1357210" cy="816885"/>
            <a:chOff x="4926866" y="2623515"/>
            <a:chExt cx="1388069" cy="800730"/>
          </a:xfrm>
        </p:grpSpPr>
        <p:cxnSp>
          <p:nvCxnSpPr>
            <p:cNvPr id="589" name="Прямая соединительная линия 588"/>
            <p:cNvCxnSpPr/>
            <p:nvPr/>
          </p:nvCxnSpPr>
          <p:spPr>
            <a:xfrm>
              <a:off x="5930425" y="292034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Прямая соединительная линия 589"/>
            <p:cNvCxnSpPr/>
            <p:nvPr/>
          </p:nvCxnSpPr>
          <p:spPr>
            <a:xfrm>
              <a:off x="6054568" y="30963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1" name="Скругленный прямоугольник 590"/>
            <p:cNvSpPr/>
            <p:nvPr/>
          </p:nvSpPr>
          <p:spPr>
            <a:xfrm>
              <a:off x="4990697" y="2965108"/>
              <a:ext cx="282863" cy="1765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62%</a:t>
              </a:r>
              <a:endPara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TextBox 23"/>
            <p:cNvSpPr txBox="1">
              <a:spLocks noChangeAspect="1"/>
            </p:cNvSpPr>
            <p:nvPr/>
          </p:nvSpPr>
          <p:spPr>
            <a:xfrm>
              <a:off x="5802451" y="3208514"/>
              <a:ext cx="377062" cy="19609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14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93" name="TextBox 23"/>
            <p:cNvSpPr txBox="1">
              <a:spLocks noChangeAspect="1"/>
            </p:cNvSpPr>
            <p:nvPr/>
          </p:nvSpPr>
          <p:spPr>
            <a:xfrm>
              <a:off x="5337713" y="3209291"/>
              <a:ext cx="404818" cy="214954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825" kern="0" dirty="0" smtClean="0">
                  <a:solidFill>
                    <a:prstClr val="black"/>
                  </a:solidFill>
                </a:rPr>
                <a:t>11</a:t>
              </a:r>
              <a:endParaRPr lang="ru-RU" sz="825" kern="0" dirty="0">
                <a:solidFill>
                  <a:prstClr val="black"/>
                </a:solidFill>
              </a:endParaRPr>
            </a:p>
          </p:txBody>
        </p:sp>
        <p:sp>
          <p:nvSpPr>
            <p:cNvPr id="594" name="Прямоугольник 593"/>
            <p:cNvSpPr/>
            <p:nvPr/>
          </p:nvSpPr>
          <p:spPr>
            <a:xfrm>
              <a:off x="5273560" y="3035684"/>
              <a:ext cx="934213" cy="1925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1307/528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Прямоугольник 594"/>
            <p:cNvSpPr/>
            <p:nvPr/>
          </p:nvSpPr>
          <p:spPr bwMode="auto">
            <a:xfrm>
              <a:off x="5273560" y="2870474"/>
              <a:ext cx="934213" cy="1697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35795/105025</a:t>
              </a: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TextBox 10"/>
            <p:cNvSpPr txBox="1"/>
            <p:nvPr/>
          </p:nvSpPr>
          <p:spPr>
            <a:xfrm>
              <a:off x="4926866" y="2623515"/>
              <a:ext cx="1388069" cy="22626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Усть-Лабинский р-н</a:t>
              </a:r>
              <a:endParaRPr lang="ru-RU" sz="900" dirty="0"/>
            </a:p>
          </p:txBody>
        </p:sp>
      </p:grpSp>
      <p:grpSp>
        <p:nvGrpSpPr>
          <p:cNvPr id="597" name="Группа 596"/>
          <p:cNvGrpSpPr/>
          <p:nvPr/>
        </p:nvGrpSpPr>
        <p:grpSpPr>
          <a:xfrm>
            <a:off x="7440055" y="2237183"/>
            <a:ext cx="1388069" cy="726128"/>
            <a:chOff x="4819704" y="2623515"/>
            <a:chExt cx="1388069" cy="726128"/>
          </a:xfrm>
        </p:grpSpPr>
        <p:cxnSp>
          <p:nvCxnSpPr>
            <p:cNvPr id="598" name="Прямая соединительная линия 597"/>
            <p:cNvCxnSpPr/>
            <p:nvPr/>
          </p:nvCxnSpPr>
          <p:spPr>
            <a:xfrm>
              <a:off x="5930425" y="292034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Прямая соединительная линия 598"/>
            <p:cNvCxnSpPr/>
            <p:nvPr/>
          </p:nvCxnSpPr>
          <p:spPr>
            <a:xfrm>
              <a:off x="6054568" y="309631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0" name="Скругленный прямоугольник 599"/>
            <p:cNvSpPr/>
            <p:nvPr/>
          </p:nvSpPr>
          <p:spPr>
            <a:xfrm>
              <a:off x="4990697" y="2965108"/>
              <a:ext cx="282863" cy="1765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63%</a:t>
              </a:r>
              <a:endPara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TextBox 23"/>
            <p:cNvSpPr txBox="1">
              <a:spLocks noChangeAspect="1"/>
            </p:cNvSpPr>
            <p:nvPr/>
          </p:nvSpPr>
          <p:spPr>
            <a:xfrm>
              <a:off x="5606812" y="3118562"/>
              <a:ext cx="377062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13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2" name="TextBox 23"/>
            <p:cNvSpPr txBox="1">
              <a:spLocks noChangeAspect="1"/>
            </p:cNvSpPr>
            <p:nvPr/>
          </p:nvSpPr>
          <p:spPr>
            <a:xfrm>
              <a:off x="5340960" y="3130318"/>
              <a:ext cx="345558" cy="21932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825" kern="0" dirty="0" smtClean="0">
                  <a:solidFill>
                    <a:prstClr val="black"/>
                  </a:solidFill>
                </a:rPr>
                <a:t>17</a:t>
              </a:r>
              <a:endParaRPr lang="ru-RU" sz="825" kern="0" dirty="0">
                <a:solidFill>
                  <a:prstClr val="black"/>
                </a:solidFill>
              </a:endParaRPr>
            </a:p>
          </p:txBody>
        </p:sp>
        <p:sp>
          <p:nvSpPr>
            <p:cNvPr id="603" name="Прямоугольник 602"/>
            <p:cNvSpPr/>
            <p:nvPr/>
          </p:nvSpPr>
          <p:spPr>
            <a:xfrm>
              <a:off x="5264958" y="3035683"/>
              <a:ext cx="775883" cy="1166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760/500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Прямоугольник 603"/>
            <p:cNvSpPr/>
            <p:nvPr/>
          </p:nvSpPr>
          <p:spPr bwMode="auto">
            <a:xfrm>
              <a:off x="5246126" y="2870474"/>
              <a:ext cx="803647" cy="1697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12714/35918</a:t>
              </a: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TextBox 10"/>
            <p:cNvSpPr txBox="1"/>
            <p:nvPr/>
          </p:nvSpPr>
          <p:spPr>
            <a:xfrm>
              <a:off x="4819704" y="2623515"/>
              <a:ext cx="1388069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Новопокровский р-н</a:t>
              </a:r>
              <a:endParaRPr lang="ru-RU" sz="900" dirty="0"/>
            </a:p>
          </p:txBody>
        </p:sp>
      </p:grpSp>
      <p:grpSp>
        <p:nvGrpSpPr>
          <p:cNvPr id="606" name="Группа 605"/>
          <p:cNvGrpSpPr/>
          <p:nvPr/>
        </p:nvGrpSpPr>
        <p:grpSpPr>
          <a:xfrm>
            <a:off x="8291550" y="1668086"/>
            <a:ext cx="1388069" cy="726128"/>
            <a:chOff x="7717028" y="4026888"/>
            <a:chExt cx="1388069" cy="726128"/>
          </a:xfrm>
        </p:grpSpPr>
        <p:cxnSp>
          <p:nvCxnSpPr>
            <p:cNvPr id="607" name="Прямая соединительная линия 606"/>
            <p:cNvCxnSpPr/>
            <p:nvPr/>
          </p:nvCxnSpPr>
          <p:spPr>
            <a:xfrm>
              <a:off x="8827749" y="432372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Прямая соединительная линия 607"/>
            <p:cNvCxnSpPr/>
            <p:nvPr/>
          </p:nvCxnSpPr>
          <p:spPr>
            <a:xfrm>
              <a:off x="8951892" y="449968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Скругленный прямоугольник 608"/>
            <p:cNvSpPr/>
            <p:nvPr/>
          </p:nvSpPr>
          <p:spPr>
            <a:xfrm>
              <a:off x="7888021" y="4368481"/>
              <a:ext cx="282863" cy="1765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52%</a:t>
              </a:r>
              <a:endParaRPr 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TextBox 23"/>
            <p:cNvSpPr txBox="1">
              <a:spLocks noChangeAspect="1"/>
            </p:cNvSpPr>
            <p:nvPr/>
          </p:nvSpPr>
          <p:spPr>
            <a:xfrm>
              <a:off x="8504136" y="4521935"/>
              <a:ext cx="377062" cy="20005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1" name="TextBox 23"/>
            <p:cNvSpPr txBox="1">
              <a:spLocks noChangeAspect="1"/>
            </p:cNvSpPr>
            <p:nvPr/>
          </p:nvSpPr>
          <p:spPr>
            <a:xfrm>
              <a:off x="8238284" y="4533691"/>
              <a:ext cx="345558" cy="21932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825" kern="0" dirty="0" smtClean="0">
                  <a:solidFill>
                    <a:prstClr val="black"/>
                  </a:solidFill>
                </a:rPr>
                <a:t>15</a:t>
              </a:r>
              <a:endParaRPr lang="ru-RU" sz="825" kern="0" dirty="0">
                <a:solidFill>
                  <a:prstClr val="black"/>
                </a:solidFill>
              </a:endParaRPr>
            </a:p>
          </p:txBody>
        </p:sp>
        <p:sp>
          <p:nvSpPr>
            <p:cNvPr id="612" name="Прямоугольник 611"/>
            <p:cNvSpPr/>
            <p:nvPr/>
          </p:nvSpPr>
          <p:spPr>
            <a:xfrm>
              <a:off x="8162282" y="4439056"/>
              <a:ext cx="775883" cy="11668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693/959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Прямоугольник 612"/>
            <p:cNvSpPr/>
            <p:nvPr/>
          </p:nvSpPr>
          <p:spPr bwMode="auto">
            <a:xfrm>
              <a:off x="8143450" y="4273847"/>
              <a:ext cx="803647" cy="1697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9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11048/31303</a:t>
              </a:r>
              <a:endPara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TextBox 10"/>
            <p:cNvSpPr txBox="1"/>
            <p:nvPr/>
          </p:nvSpPr>
          <p:spPr>
            <a:xfrm>
              <a:off x="7717028" y="4026888"/>
              <a:ext cx="1388069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Белоглинский </a:t>
              </a:r>
              <a:r>
                <a:rPr lang="ru-RU" sz="900" dirty="0"/>
                <a:t>р-н</a:t>
              </a:r>
            </a:p>
          </p:txBody>
        </p:sp>
      </p:grpSp>
      <p:grpSp>
        <p:nvGrpSpPr>
          <p:cNvPr id="615" name="Группа 614"/>
          <p:cNvGrpSpPr/>
          <p:nvPr/>
        </p:nvGrpSpPr>
        <p:grpSpPr>
          <a:xfrm>
            <a:off x="5706197" y="1237366"/>
            <a:ext cx="1581368" cy="723767"/>
            <a:chOff x="406713" y="1180365"/>
            <a:chExt cx="1581368" cy="723767"/>
          </a:xfrm>
        </p:grpSpPr>
        <p:cxnSp>
          <p:nvCxnSpPr>
            <p:cNvPr id="616" name="Прямая соединительная линия 615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Прямая соединительная линия 616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8" name="Скругленный прямоугольник 617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12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20" name="Прямоугольник 619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879/332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Прямоугольник 620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23721/</a:t>
              </a: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68086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Кущевский р-н</a:t>
              </a:r>
              <a:endParaRPr lang="ru-RU" sz="900" dirty="0"/>
            </a:p>
          </p:txBody>
        </p:sp>
        <p:sp>
          <p:nvSpPr>
            <p:cNvPr id="623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24" name="Группа 623"/>
          <p:cNvGrpSpPr/>
          <p:nvPr/>
        </p:nvGrpSpPr>
        <p:grpSpPr>
          <a:xfrm>
            <a:off x="4053807" y="926497"/>
            <a:ext cx="1581368" cy="723767"/>
            <a:chOff x="406713" y="1180365"/>
            <a:chExt cx="1581368" cy="723767"/>
          </a:xfrm>
        </p:grpSpPr>
        <p:cxnSp>
          <p:nvCxnSpPr>
            <p:cNvPr id="625" name="Прямая соединительная линия 624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Прямая соединительная линия 625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7" name="Скругленный прямоугольник 626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20%</a:t>
              </a:r>
              <a:endPara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19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29" name="Прямоугольник 628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699/81</a:t>
              </a:r>
              <a:endPara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Прямоугольник 629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14548/39090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smtClean="0"/>
                <a:t>Щербиновский р-н</a:t>
              </a:r>
              <a:endParaRPr lang="ru-RU" sz="900" dirty="0"/>
            </a:p>
          </p:txBody>
        </p:sp>
        <p:sp>
          <p:nvSpPr>
            <p:cNvPr id="63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11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5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90"/>
            <a:ext cx="12191999" cy="612719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62041" y="2515786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10" name="Скругленный прямоугольник 409"/>
          <p:cNvSpPr/>
          <p:nvPr/>
        </p:nvSpPr>
        <p:spPr>
          <a:xfrm>
            <a:off x="5619913" y="4183052"/>
            <a:ext cx="250314" cy="1475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</a:t>
            </a:r>
          </a:p>
        </p:txBody>
      </p:sp>
      <p:sp>
        <p:nvSpPr>
          <p:cNvPr id="411" name="TextBox 23"/>
          <p:cNvSpPr txBox="1">
            <a:spLocks noChangeAspect="1"/>
          </p:cNvSpPr>
          <p:nvPr/>
        </p:nvSpPr>
        <p:spPr>
          <a:xfrm>
            <a:off x="5872774" y="4325221"/>
            <a:ext cx="392468" cy="200055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700" kern="0" dirty="0" smtClean="0">
                <a:solidFill>
                  <a:prstClr val="black"/>
                </a:solidFill>
              </a:rPr>
              <a:t>28</a:t>
            </a:r>
            <a:endParaRPr lang="ru-RU" sz="700" kern="0" dirty="0">
              <a:solidFill>
                <a:prstClr val="black"/>
              </a:solidFill>
            </a:endParaRPr>
          </a:p>
        </p:txBody>
      </p:sp>
      <p:sp>
        <p:nvSpPr>
          <p:cNvPr id="412" name="Прямоугольник 411"/>
          <p:cNvSpPr/>
          <p:nvPr/>
        </p:nvSpPr>
        <p:spPr>
          <a:xfrm>
            <a:off x="5875138" y="4174140"/>
            <a:ext cx="780208" cy="156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1138/492 </a:t>
            </a:r>
          </a:p>
        </p:txBody>
      </p:sp>
      <p:sp>
        <p:nvSpPr>
          <p:cNvPr id="414" name="Прямоугольник 413"/>
          <p:cNvSpPr/>
          <p:nvPr/>
        </p:nvSpPr>
        <p:spPr bwMode="auto">
          <a:xfrm>
            <a:off x="5875138" y="4032341"/>
            <a:ext cx="780208" cy="14179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24752/71595 </a:t>
            </a:r>
            <a:endParaRPr lang="ru-RU" sz="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TextBox 10"/>
          <p:cNvSpPr txBox="1"/>
          <p:nvPr/>
        </p:nvSpPr>
        <p:spPr>
          <a:xfrm>
            <a:off x="5386518" y="3801509"/>
            <a:ext cx="1581368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/>
              <a:t>Мостовский р-н</a:t>
            </a:r>
          </a:p>
        </p:txBody>
      </p:sp>
      <p:sp>
        <p:nvSpPr>
          <p:cNvPr id="416" name="TextBox 23"/>
          <p:cNvSpPr txBox="1">
            <a:spLocks noChangeAspect="1"/>
          </p:cNvSpPr>
          <p:nvPr/>
        </p:nvSpPr>
        <p:spPr>
          <a:xfrm>
            <a:off x="6247392" y="4315939"/>
            <a:ext cx="392468" cy="20005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700" kern="0" dirty="0" smtClean="0">
                <a:solidFill>
                  <a:prstClr val="black"/>
                </a:solidFill>
              </a:rPr>
              <a:t>17</a:t>
            </a:r>
            <a:endParaRPr lang="ru-RU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Рисунок 4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789"/>
            <a:ext cx="12192000" cy="609839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8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sp>
        <p:nvSpPr>
          <p:cNvPr id="419" name="Скругленный прямоугольник 418"/>
          <p:cNvSpPr/>
          <p:nvPr/>
        </p:nvSpPr>
        <p:spPr>
          <a:xfrm>
            <a:off x="4123373" y="3510716"/>
            <a:ext cx="276575" cy="1801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69%</a:t>
            </a:r>
            <a:endParaRPr lang="ru-RU" sz="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TextBox 23"/>
          <p:cNvSpPr txBox="1">
            <a:spLocks noChangeAspect="1"/>
          </p:cNvSpPr>
          <p:nvPr/>
        </p:nvSpPr>
        <p:spPr>
          <a:xfrm>
            <a:off x="4462674" y="3759825"/>
            <a:ext cx="395818" cy="219291"/>
          </a:xfrm>
          <a:prstGeom prst="rect">
            <a:avLst/>
          </a:prstGeom>
          <a:solidFill>
            <a:srgbClr val="4F81BD">
              <a:lumMod val="75000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825" kern="0" dirty="0" smtClean="0">
                <a:solidFill>
                  <a:prstClr val="black"/>
                </a:solidFill>
              </a:rPr>
              <a:t>22</a:t>
            </a:r>
            <a:endParaRPr lang="ru-RU" sz="825" kern="0" dirty="0">
              <a:solidFill>
                <a:prstClr val="black"/>
              </a:solidFill>
            </a:endParaRPr>
          </a:p>
        </p:txBody>
      </p:sp>
      <p:sp>
        <p:nvSpPr>
          <p:cNvPr id="421" name="Прямоугольник 420"/>
          <p:cNvSpPr/>
          <p:nvPr/>
        </p:nvSpPr>
        <p:spPr>
          <a:xfrm>
            <a:off x="4399945" y="3582715"/>
            <a:ext cx="913444" cy="1964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113/77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4399947" y="3414172"/>
            <a:ext cx="913444" cy="173156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34143/100997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3" name="TextBox 10"/>
          <p:cNvSpPr txBox="1"/>
          <p:nvPr/>
        </p:nvSpPr>
        <p:spPr>
          <a:xfrm>
            <a:off x="4060961" y="3162231"/>
            <a:ext cx="1357210" cy="230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900" dirty="0" smtClean="0"/>
              <a:t>Апшеронский р-н</a:t>
            </a:r>
            <a:endParaRPr lang="ru-RU" sz="900" dirty="0"/>
          </a:p>
        </p:txBody>
      </p:sp>
      <p:sp>
        <p:nvSpPr>
          <p:cNvPr id="424" name="TextBox 23"/>
          <p:cNvSpPr txBox="1">
            <a:spLocks noChangeAspect="1"/>
          </p:cNvSpPr>
          <p:nvPr/>
        </p:nvSpPr>
        <p:spPr>
          <a:xfrm>
            <a:off x="4845550" y="3757422"/>
            <a:ext cx="368679" cy="200055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700" kern="0" dirty="0" smtClean="0">
                <a:solidFill>
                  <a:prstClr val="black"/>
                </a:solidFill>
              </a:rPr>
              <a:t>18</a:t>
            </a:r>
            <a:endParaRPr lang="ru-RU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722988"/>
            <a:ext cx="12199936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13" name="Группа 412"/>
          <p:cNvGrpSpPr/>
          <p:nvPr/>
        </p:nvGrpSpPr>
        <p:grpSpPr>
          <a:xfrm>
            <a:off x="3864177" y="4085914"/>
            <a:ext cx="1581368" cy="723767"/>
            <a:chOff x="406713" y="1180365"/>
            <a:chExt cx="1581368" cy="723767"/>
          </a:xfrm>
        </p:grpSpPr>
        <p:cxnSp>
          <p:nvCxnSpPr>
            <p:cNvPr id="420" name="Прямая соединительная линия 419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Прямая соединительная линия 420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Скругленный прямоугольник 421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23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24" name="Прямоугольник 423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1716/800 </a:t>
              </a:r>
            </a:p>
          </p:txBody>
        </p:sp>
        <p:sp>
          <p:nvSpPr>
            <p:cNvPr id="425" name="Прямоугольник 424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39741/104430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 err="1"/>
                <a:t>Лабинский</a:t>
              </a:r>
              <a:r>
                <a:rPr lang="ru-RU" sz="900" dirty="0"/>
                <a:t> р-н</a:t>
              </a:r>
            </a:p>
          </p:txBody>
        </p:sp>
        <p:sp>
          <p:nvSpPr>
            <p:cNvPr id="427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6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1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Рисунок 4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2988"/>
            <a:ext cx="12173735" cy="6135011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28" name="Группа 427"/>
          <p:cNvGrpSpPr/>
          <p:nvPr/>
        </p:nvGrpSpPr>
        <p:grpSpPr>
          <a:xfrm>
            <a:off x="5137488" y="3503158"/>
            <a:ext cx="1581368" cy="723767"/>
            <a:chOff x="406713" y="1180365"/>
            <a:chExt cx="1581368" cy="723767"/>
          </a:xfrm>
        </p:grpSpPr>
        <p:cxnSp>
          <p:nvCxnSpPr>
            <p:cNvPr id="429" name="Прямая соединительная линия 428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Прямая соединительная линия 429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Скругленный прямоугольник 430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</a:p>
          </p:txBody>
        </p:sp>
        <p:sp>
          <p:nvSpPr>
            <p:cNvPr id="432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35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33" name="Прямоугольник 432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Прямоугольник 433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 </a:t>
              </a:r>
            </a:p>
          </p:txBody>
        </p:sp>
        <p:sp>
          <p:nvSpPr>
            <p:cNvPr id="461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Туапсинский р-н</a:t>
              </a:r>
            </a:p>
          </p:txBody>
        </p:sp>
        <p:sp>
          <p:nvSpPr>
            <p:cNvPr id="462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5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Рисунок 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2988"/>
            <a:ext cx="12173734" cy="61271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10" name="Группа 409"/>
          <p:cNvGrpSpPr/>
          <p:nvPr/>
        </p:nvGrpSpPr>
        <p:grpSpPr>
          <a:xfrm>
            <a:off x="3866864" y="3973918"/>
            <a:ext cx="1581368" cy="723767"/>
            <a:chOff x="406713" y="1180365"/>
            <a:chExt cx="1581368" cy="723767"/>
          </a:xfrm>
        </p:grpSpPr>
        <p:cxnSp>
          <p:nvCxnSpPr>
            <p:cNvPr id="411" name="Прямая соединительная линия 41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я соединительная линия 41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Скругленный прямоугольник 41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26%</a:t>
              </a:r>
            </a:p>
          </p:txBody>
        </p:sp>
        <p:sp>
          <p:nvSpPr>
            <p:cNvPr id="41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 </a:t>
              </a:r>
            </a:p>
          </p:txBody>
        </p:sp>
        <p:sp>
          <p:nvSpPr>
            <p:cNvPr id="416" name="Прямоугольник 41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Мостовский р-н</a:t>
              </a:r>
            </a:p>
          </p:txBody>
        </p:sp>
        <p:sp>
          <p:nvSpPr>
            <p:cNvPr id="41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18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1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Рисунок 4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5130"/>
            <a:ext cx="12173734" cy="609505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5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49" descr="original_metal_w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0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7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2" name="Text Box 2"/>
          <p:cNvSpPr txBox="1">
            <a:spLocks noChangeArrowheads="1"/>
          </p:cNvSpPr>
          <p:nvPr/>
        </p:nvSpPr>
        <p:spPr bwMode="auto">
          <a:xfrm>
            <a:off x="-7936" y="-117"/>
            <a:ext cx="12193178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ПО ОСАДКАМ И 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УСИЛЕНИЮ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</a:p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 КРАСНОДАРСКОГО КРАЯ</a:t>
            </a:r>
          </a:p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(РИСК НАРУШЕНИЯ ЭЛЕКТРОСНАБЖЕНИЯ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14.11.2023</a:t>
            </a:r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4" name="Прямоугольная выноска 4"/>
          <p:cNvSpPr>
            <a:spLocks noChangeArrowheads="1"/>
          </p:cNvSpPr>
          <p:nvPr/>
        </p:nvSpPr>
        <p:spPr bwMode="auto">
          <a:xfrm>
            <a:off x="3092689" y="5666"/>
            <a:ext cx="5966643" cy="701733"/>
          </a:xfrm>
          <a:prstGeom prst="wedgeRectCallout">
            <a:avLst>
              <a:gd name="adj1" fmla="val 57307"/>
              <a:gd name="adj2" fmla="val -18442"/>
            </a:avLst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588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588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dirty="0"/>
          </a:p>
        </p:txBody>
      </p:sp>
      <p:grpSp>
        <p:nvGrpSpPr>
          <p:cNvPr id="435" name="Группа 434"/>
          <p:cNvGrpSpPr/>
          <p:nvPr/>
        </p:nvGrpSpPr>
        <p:grpSpPr>
          <a:xfrm>
            <a:off x="9479132" y="2577977"/>
            <a:ext cx="3131213" cy="3743622"/>
            <a:chOff x="7765301" y="4457439"/>
            <a:chExt cx="2974026" cy="3743622"/>
          </a:xfrm>
        </p:grpSpPr>
        <p:grpSp>
          <p:nvGrpSpPr>
            <p:cNvPr id="436" name="Группа 435"/>
            <p:cNvGrpSpPr/>
            <p:nvPr/>
          </p:nvGrpSpPr>
          <p:grpSpPr>
            <a:xfrm>
              <a:off x="7765301" y="4457439"/>
              <a:ext cx="2974026" cy="3743622"/>
              <a:chOff x="6897578" y="4082211"/>
              <a:chExt cx="2644738" cy="2764039"/>
            </a:xfrm>
          </p:grpSpPr>
          <p:sp>
            <p:nvSpPr>
              <p:cNvPr id="439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152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440" name="Группа 439"/>
              <p:cNvGrpSpPr/>
              <p:nvPr/>
            </p:nvGrpSpPr>
            <p:grpSpPr>
              <a:xfrm>
                <a:off x="6897578" y="4082211"/>
                <a:ext cx="2644738" cy="2764039"/>
                <a:chOff x="9401428" y="1559479"/>
                <a:chExt cx="3026400" cy="5253681"/>
              </a:xfrm>
            </p:grpSpPr>
            <p:grpSp>
              <p:nvGrpSpPr>
                <p:cNvPr id="445" name="Группа 444"/>
                <p:cNvGrpSpPr/>
                <p:nvPr/>
              </p:nvGrpSpPr>
              <p:grpSpPr>
                <a:xfrm>
                  <a:off x="9401428" y="1559479"/>
                  <a:ext cx="3026400" cy="5253681"/>
                  <a:chOff x="6759623" y="3727167"/>
                  <a:chExt cx="2464767" cy="3113013"/>
                </a:xfrm>
              </p:grpSpPr>
              <p:sp>
                <p:nvSpPr>
                  <p:cNvPr id="450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3" y="3767481"/>
                    <a:ext cx="2134158" cy="307269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65774" y="5712496"/>
                    <a:ext cx="1833906" cy="3634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прогноз нарушения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2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4325" y="3727167"/>
                    <a:ext cx="1606383" cy="2418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Условные обозначения</a:t>
                    </a:r>
                  </a:p>
                </p:txBody>
              </p:sp>
              <p:sp>
                <p:nvSpPr>
                  <p:cNvPr id="45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09"/>
                    <a:ext cx="1609849" cy="20984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4" name="TextBox 10"/>
                  <p:cNvSpPr txBox="1"/>
                  <p:nvPr/>
                </p:nvSpPr>
                <p:spPr>
                  <a:xfrm>
                    <a:off x="6844151" y="6597757"/>
                    <a:ext cx="591514" cy="20474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 defTabSz="912321">
                      <a:defRPr/>
                    </a:pPr>
                    <a:r>
                      <a:rPr lang="ru-RU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rPr>
                      <a:t>Город</a:t>
                    </a:r>
                    <a:endParaRPr lang="ru-RU" sz="10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5" name="Полилиния 454"/>
                  <p:cNvSpPr/>
                  <p:nvPr/>
                </p:nvSpPr>
                <p:spPr>
                  <a:xfrm>
                    <a:off x="6881233" y="5740396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6789967" y="6011515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912321">
                      <a:defRPr/>
                    </a:pPr>
                    <a:r>
                      <a: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321/20</a:t>
                    </a:r>
                  </a:p>
                </p:txBody>
              </p:sp>
              <p:sp>
                <p:nvSpPr>
                  <p:cNvPr id="45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49111" y="6567185"/>
                    <a:ext cx="1831079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4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27897" y="4656852"/>
                    <a:ext cx="1896493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- линии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электропередач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5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66267" y="5973077"/>
                    <a:ext cx="1898652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460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29220" y="4063712"/>
                    <a:ext cx="873125" cy="2354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defPPr>
                      <a:defRPr lang="ru-RU"/>
                    </a:defPPr>
                    <a:lvl1pPr marL="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27242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054488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581736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10896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636191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163420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690663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217897" algn="l" defTabSz="1054488" rtl="0" eaLnBrk="1" latinLnBrk="0" hangingPunct="1">
                      <a:defRPr sz="21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осадки, мм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46" name="Скругленный прямоугольник 445"/>
                <p:cNvSpPr/>
                <p:nvPr/>
              </p:nvSpPr>
              <p:spPr>
                <a:xfrm>
                  <a:off x="9637258" y="612723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44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08980" y="5925488"/>
                  <a:ext cx="2202328" cy="5455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-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износ 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систем </a:t>
                  </a:r>
                </a:p>
              </p:txBody>
            </p:sp>
            <p:sp>
              <p:nvSpPr>
                <p:cNvPr id="448" name="Прямоугольник 447"/>
                <p:cNvSpPr/>
                <p:nvPr/>
              </p:nvSpPr>
              <p:spPr>
                <a:xfrm>
                  <a:off x="9438681" y="5747122"/>
                  <a:ext cx="658385" cy="23060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44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025082" y="5647837"/>
                  <a:ext cx="1868848" cy="3973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defPPr>
                    <a:defRPr lang="ru-RU"/>
                  </a:defPPr>
                  <a:lvl1pPr marL="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27242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54488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81736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10896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636191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163420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690663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217897" algn="l" defTabSz="1054488" rtl="0" eaLnBrk="1" latinLnBrk="0" hangingPunct="1">
                    <a:defRPr sz="21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441" name="Text Box 97"/>
              <p:cNvSpPr txBox="1">
                <a:spLocks noChangeArrowheads="1"/>
              </p:cNvSpPr>
              <p:nvPr/>
            </p:nvSpPr>
            <p:spPr bwMode="auto">
              <a:xfrm>
                <a:off x="7335606" y="5464351"/>
                <a:ext cx="1948620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количество </a:t>
                </a:r>
                <a:r>
                  <a:rPr lang="ru-RU" altLang="ru-RU" sz="1000" b="0" kern="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осадков (УГМС),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мм</a:t>
                </a:r>
              </a:p>
            </p:txBody>
          </p:sp>
          <p:sp>
            <p:nvSpPr>
              <p:cNvPr id="442" name="TextBox 23"/>
              <p:cNvSpPr txBox="1"/>
              <p:nvPr/>
            </p:nvSpPr>
            <p:spPr>
              <a:xfrm>
                <a:off x="7029503" y="5479167"/>
                <a:ext cx="383894" cy="181793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ru-RU" sz="1000" kern="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443" name="TextBox 23"/>
              <p:cNvSpPr txBox="1"/>
              <p:nvPr/>
            </p:nvSpPr>
            <p:spPr>
              <a:xfrm>
                <a:off x="7041092" y="5647261"/>
                <a:ext cx="372305" cy="181793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2321">
                  <a:defRPr/>
                </a:pPr>
                <a:r>
                  <a:rPr lang="ru-RU" sz="1000" kern="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1000" kern="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4" name="Text Box 97"/>
              <p:cNvSpPr txBox="1">
                <a:spLocks noChangeArrowheads="1"/>
              </p:cNvSpPr>
              <p:nvPr/>
            </p:nvSpPr>
            <p:spPr bwMode="auto">
              <a:xfrm>
                <a:off x="7449857" y="5637358"/>
                <a:ext cx="1659776" cy="185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defPPr>
                  <a:defRPr lang="ru-RU"/>
                </a:defPPr>
                <a:lvl1pPr marL="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7242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54488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81736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0896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36191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63420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90663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217897" algn="l" defTabSz="1054488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- порывы ветра (УГМС), м/с</a:t>
                </a:r>
              </a:p>
            </p:txBody>
          </p:sp>
        </p:grpSp>
        <p:pic>
          <p:nvPicPr>
            <p:cNvPr id="437" name="Рисунок 4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9635" y="5141222"/>
              <a:ext cx="649048" cy="1206564"/>
            </a:xfrm>
            <a:prstGeom prst="rect">
              <a:avLst/>
            </a:prstGeom>
          </p:spPr>
        </p:pic>
        <p:pic>
          <p:nvPicPr>
            <p:cNvPr id="438" name="Рисунок 4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97604" y="4711550"/>
              <a:ext cx="2310493" cy="215263"/>
            </a:xfrm>
            <a:prstGeom prst="rect">
              <a:avLst/>
            </a:prstGeom>
          </p:spPr>
        </p:pic>
      </p:grpSp>
      <p:sp>
        <p:nvSpPr>
          <p:cNvPr id="409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15:00 13.11.2023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</a:p>
        </p:txBody>
      </p:sp>
      <p:grpSp>
        <p:nvGrpSpPr>
          <p:cNvPr id="410" name="Группа 409"/>
          <p:cNvGrpSpPr/>
          <p:nvPr/>
        </p:nvGrpSpPr>
        <p:grpSpPr>
          <a:xfrm>
            <a:off x="6340108" y="3334106"/>
            <a:ext cx="1581368" cy="723767"/>
            <a:chOff x="406713" y="1180365"/>
            <a:chExt cx="1581368" cy="723767"/>
          </a:xfrm>
        </p:grpSpPr>
        <p:cxnSp>
          <p:nvCxnSpPr>
            <p:cNvPr id="411" name="Прямая соединительная линия 410"/>
            <p:cNvCxnSpPr/>
            <p:nvPr/>
          </p:nvCxnSpPr>
          <p:spPr>
            <a:xfrm>
              <a:off x="1484224" y="1515603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Прямая соединительная линия 411"/>
            <p:cNvCxnSpPr/>
            <p:nvPr/>
          </p:nvCxnSpPr>
          <p:spPr>
            <a:xfrm>
              <a:off x="1594082" y="1662606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Скругленный прямоугольник 412"/>
            <p:cNvSpPr/>
            <p:nvPr/>
          </p:nvSpPr>
          <p:spPr>
            <a:xfrm>
              <a:off x="640108" y="1561908"/>
              <a:ext cx="250314" cy="1475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14" name="TextBox 23"/>
            <p:cNvSpPr txBox="1">
              <a:spLocks noChangeAspect="1"/>
            </p:cNvSpPr>
            <p:nvPr/>
          </p:nvSpPr>
          <p:spPr>
            <a:xfrm>
              <a:off x="892969" y="1704077"/>
              <a:ext cx="392468" cy="200055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50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5" name="Прямоугольник 414"/>
            <p:cNvSpPr/>
            <p:nvPr/>
          </p:nvSpPr>
          <p:spPr>
            <a:xfrm>
              <a:off x="895333" y="1552996"/>
              <a:ext cx="780208" cy="15644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 </a:t>
              </a:r>
              <a:endPara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Прямоугольник 415"/>
            <p:cNvSpPr/>
            <p:nvPr/>
          </p:nvSpPr>
          <p:spPr bwMode="auto">
            <a:xfrm>
              <a:off x="895333" y="1411197"/>
              <a:ext cx="780208" cy="141799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 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TextBox 10"/>
            <p:cNvSpPr txBox="1"/>
            <p:nvPr/>
          </p:nvSpPr>
          <p:spPr>
            <a:xfrm>
              <a:off x="406713" y="1180365"/>
              <a:ext cx="1581368" cy="23083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900" dirty="0"/>
                <a:t>г. Сочи</a:t>
              </a:r>
            </a:p>
          </p:txBody>
        </p:sp>
        <p:sp>
          <p:nvSpPr>
            <p:cNvPr id="418" name="TextBox 23"/>
            <p:cNvSpPr txBox="1">
              <a:spLocks noChangeAspect="1"/>
            </p:cNvSpPr>
            <p:nvPr/>
          </p:nvSpPr>
          <p:spPr>
            <a:xfrm>
              <a:off x="1302123" y="1704077"/>
              <a:ext cx="392468" cy="2000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700" kern="0" dirty="0" smtClean="0">
                  <a:solidFill>
                    <a:prstClr val="black"/>
                  </a:solidFill>
                </a:rPr>
                <a:t>20</a:t>
              </a:r>
              <a:endParaRPr lang="ru-RU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65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9985</TotalTime>
  <Words>870</Words>
  <Application>Microsoft Office PowerPoint</Application>
  <PresentationFormat>Широкоэкранный</PresentationFormat>
  <Paragraphs>318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930</cp:revision>
  <cp:lastPrinted>2023-11-11T22:13:35Z</cp:lastPrinted>
  <dcterms:created xsi:type="dcterms:W3CDTF">2019-08-03T04:06:07Z</dcterms:created>
  <dcterms:modified xsi:type="dcterms:W3CDTF">2023-11-13T13:31:42Z</dcterms:modified>
</cp:coreProperties>
</file>