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3" r:id="rId2"/>
    <p:sldId id="368" r:id="rId3"/>
    <p:sldId id="369" r:id="rId4"/>
    <p:sldId id="370" r:id="rId5"/>
    <p:sldId id="371" r:id="rId6"/>
    <p:sldId id="372" r:id="rId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6404" autoAdjust="0"/>
  </p:normalViewPr>
  <p:slideViewPr>
    <p:cSldViewPr snapToGrid="0">
      <p:cViewPr varScale="1">
        <p:scale>
          <a:sx n="108" d="100"/>
          <a:sy n="108" d="100"/>
        </p:scale>
        <p:origin x="8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45" y="4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/>
          <a:lstStyle>
            <a:lvl1pPr algn="r">
              <a:defRPr sz="1200"/>
            </a:lvl1pPr>
          </a:lstStyle>
          <a:p>
            <a:fld id="{ACCE77D3-33BC-4A21-AFF1-F5B73B674D36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1" rIns="91302" bIns="4565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78612"/>
            <a:ext cx="5437822" cy="3908189"/>
          </a:xfrm>
          <a:prstGeom prst="rect">
            <a:avLst/>
          </a:prstGeom>
        </p:spPr>
        <p:txBody>
          <a:bodyPr vert="horz" lIns="91302" tIns="45651" rIns="91302" bIns="4565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30388"/>
            <a:ext cx="2946346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45" y="9430388"/>
            <a:ext cx="2946345" cy="497838"/>
          </a:xfrm>
          <a:prstGeom prst="rect">
            <a:avLst/>
          </a:prstGeom>
        </p:spPr>
        <p:txBody>
          <a:bodyPr vert="horz" lIns="91302" tIns="45651" rIns="91302" bIns="45651" rtlCol="0" anchor="b"/>
          <a:lstStyle>
            <a:lvl1pPr algn="r">
              <a:defRPr sz="1200"/>
            </a:lvl1pPr>
          </a:lstStyle>
          <a:p>
            <a:fld id="{3318DF03-F176-45E7-8DDA-F59CF989BA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6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4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4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284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18DF03-F176-45E7-8DDA-F59CF989BA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7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5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99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35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75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54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3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6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86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A77-5833-4543-ADC1-7DAD02BE28D0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78890-DCAB-4AE6-AE60-6E3BB142A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027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 b="5418"/>
          <a:stretch/>
        </p:blipFill>
        <p:spPr bwMode="auto">
          <a:xfrm>
            <a:off x="0" y="76627"/>
            <a:ext cx="12192000" cy="678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Новая папка\кепш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0" y="2807252"/>
            <a:ext cx="2713412" cy="158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136673"/>
              </p:ext>
            </p:extLst>
          </p:nvPr>
        </p:nvGraphicFramePr>
        <p:xfrm>
          <a:off x="2978722" y="731625"/>
          <a:ext cx="9161955" cy="1239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33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73668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9824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609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22912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пос.Кепша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176,45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16/51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511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176,45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16/51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 КЕПША АДЛЕРСКОГО РАЙОНА МО СОЧИ КРАСНОДАРСКОГО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16.11.2023)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5" name="Таблица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057597"/>
              </p:ext>
            </p:extLst>
          </p:nvPr>
        </p:nvGraphicFramePr>
        <p:xfrm>
          <a:off x="10393060" y="2127968"/>
          <a:ext cx="1717074" cy="2022312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АГК-153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Кепша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176,37м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173,5 (-0,1)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173,5 (-0,05)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173,6 (0,05)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175,4 (1,8)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173,9 (-1,5)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156ноября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174,1 (0,3)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81DF8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17.10.2023  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176,45 (+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2,35)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п. </a:t>
            </a:r>
            <a:r>
              <a:rPr lang="ru-RU" altLang="ru-RU" sz="1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Кепша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770915" y="3078186"/>
            <a:ext cx="1199626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пос.Кепша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>
            <a:cxnSpLocks/>
          </p:cNvCxnSpPr>
          <p:nvPr/>
        </p:nvCxnSpPr>
        <p:spPr>
          <a:xfrm flipH="1" flipV="1">
            <a:off x="8077200" y="4378602"/>
            <a:ext cx="747822" cy="55470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230244">
            <a:off x="7434353" y="3791733"/>
            <a:ext cx="2039670" cy="5342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Кепша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9" name="AutoShape 9"/>
          <p:cNvSpPr>
            <a:spLocks noChangeArrowheads="1"/>
          </p:cNvSpPr>
          <p:nvPr/>
        </p:nvSpPr>
        <p:spPr bwMode="auto">
          <a:xfrm>
            <a:off x="8791834" y="4552700"/>
            <a:ext cx="169485" cy="126663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>
            <a:defPPr>
              <a:defRPr lang="ru-RU"/>
            </a:defPPr>
            <a:lvl1pPr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42922" indent="150388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87903" indent="298715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32885" indent="447042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77866" indent="595369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66542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59851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53159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46468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82" name="Прямоугольник 481"/>
          <p:cNvSpPr/>
          <p:nvPr/>
        </p:nvSpPr>
        <p:spPr>
          <a:xfrm>
            <a:off x="6672584" y="2541177"/>
            <a:ext cx="1890210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пос.Кепша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7" name="Прямоугольная выноска 486"/>
          <p:cNvSpPr/>
          <p:nvPr/>
        </p:nvSpPr>
        <p:spPr>
          <a:xfrm>
            <a:off x="3667363" y="5930853"/>
            <a:ext cx="1888245" cy="675315"/>
          </a:xfrm>
          <a:prstGeom prst="wedgeRectCallout">
            <a:avLst>
              <a:gd name="adj1" fmla="val 85649"/>
              <a:gd name="adj2" fmla="val -165255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176,45 м </a:t>
            </a:r>
            <a:r>
              <a:rPr lang="ru-RU" sz="1000" dirty="0">
                <a:latin typeface="Times New Roman"/>
                <a:ea typeface="Times New Roman"/>
              </a:rPr>
              <a:t>прогнозируется 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>51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ru-RU" sz="1000" dirty="0" smtClean="0">
                <a:latin typeface="Times New Roman"/>
                <a:ea typeface="Times New Roman"/>
              </a:rPr>
              <a:t>приусадебного участка, </a:t>
            </a:r>
            <a:br>
              <a:rPr lang="ru-RU" sz="1000" dirty="0" smtClean="0">
                <a:latin typeface="Times New Roman"/>
                <a:ea typeface="Times New Roman"/>
              </a:rPr>
            </a:br>
            <a:r>
              <a:rPr lang="ru-RU" sz="1000" dirty="0" smtClean="0">
                <a:latin typeface="Times New Roman"/>
                <a:ea typeface="Times New Roman"/>
              </a:rPr>
              <a:t>16 домов.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4" y="2803277"/>
            <a:ext cx="163016" cy="1594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16.11.2023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А.В. Попов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" name="Прямоугольник 421"/>
          <p:cNvSpPr/>
          <p:nvPr/>
        </p:nvSpPr>
        <p:spPr bwMode="auto">
          <a:xfrm>
            <a:off x="6293627" y="3723821"/>
            <a:ext cx="94473" cy="9570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Прямоугольник 422"/>
          <p:cNvSpPr/>
          <p:nvPr/>
        </p:nvSpPr>
        <p:spPr bwMode="auto">
          <a:xfrm>
            <a:off x="6230516" y="3949235"/>
            <a:ext cx="97260" cy="98890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6374168" y="3859716"/>
            <a:ext cx="94473" cy="9570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6194975" y="4103743"/>
            <a:ext cx="94473" cy="9570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6131864" y="4329157"/>
            <a:ext cx="97260" cy="98890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6275516" y="4239638"/>
            <a:ext cx="94473" cy="9570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Прямоугольник 430"/>
          <p:cNvSpPr/>
          <p:nvPr/>
        </p:nvSpPr>
        <p:spPr bwMode="auto">
          <a:xfrm>
            <a:off x="6310052" y="3316160"/>
            <a:ext cx="94473" cy="9570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6246941" y="3541574"/>
            <a:ext cx="97260" cy="98890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6390593" y="3452055"/>
            <a:ext cx="94473" cy="9570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 bwMode="auto">
          <a:xfrm>
            <a:off x="6215579" y="4636510"/>
            <a:ext cx="94473" cy="9570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Прямоугольник 435"/>
          <p:cNvSpPr/>
          <p:nvPr/>
        </p:nvSpPr>
        <p:spPr bwMode="auto">
          <a:xfrm>
            <a:off x="6243603" y="4782767"/>
            <a:ext cx="97260" cy="98890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Прямоугольник 437"/>
          <p:cNvSpPr/>
          <p:nvPr/>
        </p:nvSpPr>
        <p:spPr bwMode="auto">
          <a:xfrm>
            <a:off x="6147738" y="5318720"/>
            <a:ext cx="94473" cy="9570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Прямоугольник 443"/>
          <p:cNvSpPr/>
          <p:nvPr/>
        </p:nvSpPr>
        <p:spPr bwMode="auto">
          <a:xfrm>
            <a:off x="6412914" y="2870661"/>
            <a:ext cx="94473" cy="9570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Прямоугольник 444"/>
          <p:cNvSpPr/>
          <p:nvPr/>
        </p:nvSpPr>
        <p:spPr bwMode="auto">
          <a:xfrm>
            <a:off x="6349803" y="3096075"/>
            <a:ext cx="97260" cy="98890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Прямоугольник 445"/>
          <p:cNvSpPr/>
          <p:nvPr/>
        </p:nvSpPr>
        <p:spPr bwMode="auto">
          <a:xfrm>
            <a:off x="6493455" y="3006556"/>
            <a:ext cx="94473" cy="9570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Прямоугольник 447"/>
          <p:cNvSpPr/>
          <p:nvPr/>
        </p:nvSpPr>
        <p:spPr bwMode="auto">
          <a:xfrm>
            <a:off x="6044713" y="4621067"/>
            <a:ext cx="94473" cy="9570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9" name="Рисунок 4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" y="967691"/>
            <a:ext cx="2875429" cy="1590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1056328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5314" b="4961"/>
          <a:stretch/>
        </p:blipFill>
        <p:spPr>
          <a:xfrm>
            <a:off x="-5813" y="39624"/>
            <a:ext cx="12187879" cy="6811348"/>
          </a:xfrm>
          <a:prstGeom prst="rect">
            <a:avLst/>
          </a:prstGeom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235971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33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73668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с. Зубова щель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58,25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5/19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58,25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5/19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ЗУБОВА ЩЕЛЬ ЛАЗАРЕВСКОГО РАЙОНА МО СОЧИ КРАСНОДАРСКОГО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16.11.2023)</a:t>
            </a:r>
          </a:p>
        </p:txBody>
      </p:sp>
      <p:sp>
        <p:nvSpPr>
          <p:cNvPr id="483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 АРМ №2</a:t>
            </a:r>
          </a:p>
          <a:p>
            <a:pPr defTabSz="1727942">
              <a:spcBef>
                <a:spcPct val="0"/>
              </a:spcBef>
            </a:pP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__:__  </a:t>
            </a: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__.__.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alt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</a:t>
            </a:r>
            <a:r>
              <a:rPr lang="ru-RU" alt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727942">
              <a:spcBef>
                <a:spcPct val="0"/>
              </a:spcBef>
            </a:pPr>
            <a:r>
              <a:rPr lang="ru-RU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sz="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32912-115</a:t>
            </a:r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35" name="Таблица 4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361539"/>
              </p:ext>
            </p:extLst>
          </p:nvPr>
        </p:nvGraphicFramePr>
        <p:xfrm>
          <a:off x="10411721" y="1957592"/>
          <a:ext cx="1717074" cy="2022312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АГК-38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58,15 м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56,9 (-0,1)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57,03 (0,13)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57,1 (0,07)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57,2 (0,1)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56,9 (-0,3)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57,1 (0,3)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181DF8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17.10.2023  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58,25(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1,15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cxnSp>
        <p:nvCxnSpPr>
          <p:cNvPr id="440" name="Прямая со стрелкой 439"/>
          <p:cNvCxnSpPr>
            <a:cxnSpLocks/>
          </p:cNvCxnSpPr>
          <p:nvPr/>
        </p:nvCxnSpPr>
        <p:spPr>
          <a:xfrm flipH="1">
            <a:off x="4255860" y="3958522"/>
            <a:ext cx="1223600" cy="704239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TextBox 454"/>
          <p:cNvSpPr txBox="1"/>
          <p:nvPr/>
        </p:nvSpPr>
        <p:spPr>
          <a:xfrm rot="19755395">
            <a:off x="3713254" y="3816137"/>
            <a:ext cx="2039670" cy="5342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Чемитоквадже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9" name="AutoShape 9"/>
          <p:cNvSpPr>
            <a:spLocks noChangeArrowheads="1"/>
          </p:cNvSpPr>
          <p:nvPr/>
        </p:nvSpPr>
        <p:spPr bwMode="auto">
          <a:xfrm>
            <a:off x="9179582" y="1914662"/>
            <a:ext cx="169485" cy="126663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>
            <a:defPPr>
              <a:defRPr lang="ru-RU"/>
            </a:defPPr>
            <a:lvl1pPr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42922" indent="150388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87903" indent="298715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32885" indent="447042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77866" indent="595369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66542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59851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53159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46468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82" name="Прямоугольник 481"/>
          <p:cNvSpPr/>
          <p:nvPr/>
        </p:nvSpPr>
        <p:spPr>
          <a:xfrm>
            <a:off x="5842214" y="2283278"/>
            <a:ext cx="1890210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Зубова </a:t>
            </a:r>
            <a:r>
              <a:rPr lang="ru-R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щель</a:t>
            </a:r>
          </a:p>
        </p:txBody>
      </p:sp>
      <p:sp>
        <p:nvSpPr>
          <p:cNvPr id="487" name="Прямоугольная выноска 486"/>
          <p:cNvSpPr/>
          <p:nvPr/>
        </p:nvSpPr>
        <p:spPr>
          <a:xfrm>
            <a:off x="5479461" y="5644489"/>
            <a:ext cx="1888245" cy="675315"/>
          </a:xfrm>
          <a:prstGeom prst="wedgeRectCallout">
            <a:avLst>
              <a:gd name="adj1" fmla="val 27706"/>
              <a:gd name="adj2" fmla="val -288786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58,25 м </a:t>
            </a:r>
            <a:r>
              <a:rPr lang="ru-RU" sz="1000" dirty="0">
                <a:latin typeface="Times New Roman"/>
                <a:ea typeface="Times New Roman"/>
              </a:rPr>
              <a:t>прогнозируется 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>19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ru-RU" sz="1000" dirty="0">
                <a:latin typeface="Times New Roman"/>
                <a:ea typeface="Times New Roman"/>
              </a:rPr>
              <a:t>приусадебных участков</a:t>
            </a:r>
            <a:r>
              <a:rPr lang="ru-RU" sz="1000" dirty="0" smtClean="0">
                <a:latin typeface="Times New Roman"/>
                <a:ea typeface="Times New Roman"/>
              </a:rPr>
              <a:t>,</a:t>
            </a:r>
            <a:br>
              <a:rPr lang="ru-RU" sz="1000" dirty="0" smtClean="0">
                <a:latin typeface="Times New Roman"/>
                <a:ea typeface="Times New Roman"/>
              </a:rPr>
            </a:br>
            <a:r>
              <a:rPr lang="ru-RU" sz="1000" dirty="0" smtClean="0">
                <a:latin typeface="Times New Roman"/>
                <a:ea typeface="Times New Roman"/>
              </a:rPr>
              <a:t>  5 домов</a:t>
            </a:r>
            <a:r>
              <a:rPr lang="ru-RU" sz="1000" dirty="0">
                <a:latin typeface="Times New Roman"/>
                <a:ea typeface="Times New Roman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4" y="2803277"/>
            <a:ext cx="163016" cy="1594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0" y="2813754"/>
            <a:ext cx="2713412" cy="15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673728" y="3513562"/>
            <a:ext cx="1199626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с. Зубова </a:t>
            </a:r>
            <a:r>
              <a:rPr lang="ru-RU" altLang="ru-RU" sz="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щель</a:t>
            </a:r>
          </a:p>
        </p:txBody>
      </p:sp>
      <p:sp>
        <p:nvSpPr>
          <p:cNvPr id="420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16.11.2023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А.В. Попов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" name="Прямоугольник 420"/>
          <p:cNvSpPr/>
          <p:nvPr/>
        </p:nvSpPr>
        <p:spPr bwMode="auto">
          <a:xfrm>
            <a:off x="4693899" y="5214711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Прямоугольник 421"/>
          <p:cNvSpPr/>
          <p:nvPr/>
        </p:nvSpPr>
        <p:spPr bwMode="auto">
          <a:xfrm>
            <a:off x="6225116" y="4061693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Прямоугольник 422"/>
          <p:cNvSpPr/>
          <p:nvPr/>
        </p:nvSpPr>
        <p:spPr bwMode="auto">
          <a:xfrm>
            <a:off x="4946385" y="5120226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4496255" y="5342810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6471610" y="3928344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5" name="Рисунок 4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" y="967691"/>
            <a:ext cx="2875429" cy="1590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26519917"/>
      </p:ext>
    </p:extLst>
  </p:cSld>
  <p:clrMapOvr>
    <a:masterClrMapping/>
  </p:clrMapOvr>
  <p:transition advClick="0" advTm="3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1" y="1652610"/>
            <a:ext cx="12173452" cy="5205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9D088D-7704-42BE-A7D8-5A77ACED40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8" y="2819858"/>
            <a:ext cx="2851693" cy="1573822"/>
          </a:xfrm>
          <a:prstGeom prst="rect">
            <a:avLst/>
          </a:prstGeom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99942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392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485709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ctr" defTabSz="91440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altLang="ru-RU" sz="900" b="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altLang="ru-RU" sz="900" b="0" dirty="0" err="1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Мессажай</a:t>
                      </a:r>
                      <a:endParaRPr lang="ru-RU" altLang="ru-RU" sz="900" b="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399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1485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74,2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9/23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399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1485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366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74,2</a:t>
                      </a: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9/23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ТУАПСИНСКОГО 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17.11.2023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359952" y="3532851"/>
            <a:ext cx="1534762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altLang="ru-RU" sz="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Мессажай</a:t>
            </a:r>
            <a:endParaRPr lang="ru-RU" altLang="ru-RU" sz="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0" name="Прямая со стрелкой 439"/>
          <p:cNvCxnSpPr>
            <a:cxnSpLocks/>
          </p:cNvCxnSpPr>
          <p:nvPr/>
        </p:nvCxnSpPr>
        <p:spPr>
          <a:xfrm>
            <a:off x="7381737" y="5799295"/>
            <a:ext cx="590550" cy="246115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Прямоугольник 481"/>
          <p:cNvSpPr/>
          <p:nvPr/>
        </p:nvSpPr>
        <p:spPr>
          <a:xfrm>
            <a:off x="5962261" y="2668555"/>
            <a:ext cx="1310469" cy="22593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lvl="0" algn="ctr"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altLang="ru-RU" sz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Мессажай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7" name="Прямоугольная выноска 486"/>
          <p:cNvSpPr/>
          <p:nvPr/>
        </p:nvSpPr>
        <p:spPr>
          <a:xfrm>
            <a:off x="3337163" y="5606852"/>
            <a:ext cx="1888245" cy="675315"/>
          </a:xfrm>
          <a:prstGeom prst="wedgeRectCallout">
            <a:avLst>
              <a:gd name="adj1" fmla="val 75077"/>
              <a:gd name="adj2" fmla="val -180830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74,2 м </a:t>
            </a:r>
            <a:r>
              <a:rPr lang="ru-RU" sz="1000" dirty="0">
                <a:latin typeface="Times New Roman"/>
                <a:ea typeface="Times New Roman"/>
              </a:rPr>
              <a:t>прогнозируется 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>23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ru-RU" sz="1000" dirty="0">
                <a:latin typeface="Times New Roman"/>
                <a:ea typeface="Times New Roman"/>
              </a:rPr>
              <a:t>приусадебных участков, </a:t>
            </a:r>
            <a:r>
              <a:rPr lang="ru-RU" sz="1000" dirty="0" smtClean="0">
                <a:latin typeface="Times New Roman"/>
                <a:ea typeface="Times New Roman"/>
              </a:rPr>
              <a:t>9 </a:t>
            </a:r>
            <a:r>
              <a:rPr lang="ru-RU" sz="1000" dirty="0">
                <a:latin typeface="Times New Roman"/>
                <a:ea typeface="Times New Roman"/>
              </a:rPr>
              <a:t>домов.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TextBox 454">
            <a:extLst>
              <a:ext uri="{FF2B5EF4-FFF2-40B4-BE49-F238E27FC236}">
                <a16:creationId xmlns:a16="http://schemas.microsoft.com/office/drawing/2014/main" id="{9D59D6CD-89B7-46E9-B52A-79B42E6EC2B8}"/>
              </a:ext>
            </a:extLst>
          </p:cNvPr>
          <p:cNvSpPr txBox="1"/>
          <p:nvPr/>
        </p:nvSpPr>
        <p:spPr>
          <a:xfrm rot="1263651">
            <a:off x="6014426" y="5957632"/>
            <a:ext cx="3096097" cy="318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Мессажай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6A0DAC-348A-4B51-BD79-4FE60E8F67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" y="2965934"/>
            <a:ext cx="167566" cy="144035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10077"/>
              </p:ext>
            </p:extLst>
          </p:nvPr>
        </p:nvGraphicFramePr>
        <p:xfrm>
          <a:off x="10128965" y="2003348"/>
          <a:ext cx="1958444" cy="326814"/>
        </p:xfrm>
        <a:graphic>
          <a:graphicData uri="http://schemas.openxmlformats.org/drawingml/2006/table">
            <a:tbl>
              <a:tblPr/>
              <a:tblGrid>
                <a:gridCol w="1958444">
                  <a:extLst>
                    <a:ext uri="{9D8B030D-6E8A-4147-A177-3AD203B41FA5}">
                      <a16:colId xmlns:a16="http://schemas.microsoft.com/office/drawing/2014/main" val="3928008698"/>
                    </a:ext>
                  </a:extLst>
                </a:gridCol>
              </a:tblGrid>
              <a:tr h="3268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9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93" marR="406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56020"/>
                  </a:ext>
                </a:extLst>
              </a:tr>
            </a:tbl>
          </a:graphicData>
        </a:graphic>
      </p:graphicFrame>
      <p:sp>
        <p:nvSpPr>
          <p:cNvPr id="421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16.11.2023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А.В. Попов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" name="Прямоугольник 421"/>
          <p:cNvSpPr/>
          <p:nvPr/>
        </p:nvSpPr>
        <p:spPr bwMode="auto">
          <a:xfrm>
            <a:off x="7562474" y="5209892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Прямоугольник 422"/>
          <p:cNvSpPr/>
          <p:nvPr/>
        </p:nvSpPr>
        <p:spPr bwMode="auto">
          <a:xfrm>
            <a:off x="6922295" y="487514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7226843" y="5030151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5399240" y="4354385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5276984" y="4121956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Прямоугольник 430"/>
          <p:cNvSpPr/>
          <p:nvPr/>
        </p:nvSpPr>
        <p:spPr bwMode="auto">
          <a:xfrm>
            <a:off x="7826918" y="5431418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7980331" y="5691014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8197239" y="5500545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 bwMode="auto">
          <a:xfrm>
            <a:off x="8280900" y="5824363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" name="Рисунок 4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" y="967691"/>
            <a:ext cx="2875429" cy="1590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4628568"/>
      </p:ext>
    </p:extLst>
  </p:cSld>
  <p:clrMapOvr>
    <a:masterClrMapping/>
  </p:clrMapOvr>
  <p:transition advClick="0" advTm="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7" y="736145"/>
            <a:ext cx="12199937" cy="6121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1" y="2790824"/>
            <a:ext cx="2726132" cy="1593803"/>
          </a:xfrm>
          <a:prstGeom prst="rect">
            <a:avLst/>
          </a:prstGeom>
        </p:spPr>
      </p:pic>
      <p:sp>
        <p:nvSpPr>
          <p:cNvPr id="426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8" name="Таблица 42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62135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392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485709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63371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ru-RU" altLang="ru-RU" sz="900" b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 Черниговское</a:t>
                      </a:r>
                      <a:endParaRPr lang="ru-RU" altLang="ru-RU" sz="900" b="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0/18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0/18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49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9" name="Picture 49" descr="original_metal_w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69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0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1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2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3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4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5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6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7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66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4" name="Прямоугольник 483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АПШЕРОНСКОГО РАЙОНА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17.11.2023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47" name="Прямоугольник 446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4" name="Прямоугольник 513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7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449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Прямоугольник 450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Прямоугольник 451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454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455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456" name="Полилиния 455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7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458" name="Прямоугольная выноска 457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Прямая соединительная линия 458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461" name="Прямая соединительная линия 460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437" name="Rectangle 8"/>
          <p:cNvSpPr>
            <a:spLocks noChangeArrowheads="1"/>
          </p:cNvSpPr>
          <p:nvPr/>
        </p:nvSpPr>
        <p:spPr bwMode="auto">
          <a:xfrm>
            <a:off x="450027" y="3757834"/>
            <a:ext cx="1534762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>
              <a:defRPr/>
            </a:pPr>
            <a:r>
              <a:rPr lang="ru-RU" alt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Черниговское</a:t>
            </a:r>
          </a:p>
        </p:txBody>
      </p:sp>
      <p:sp>
        <p:nvSpPr>
          <p:cNvPr id="482" name="Прямоугольник 481"/>
          <p:cNvSpPr/>
          <p:nvPr/>
        </p:nvSpPr>
        <p:spPr>
          <a:xfrm>
            <a:off x="5441924" y="2341288"/>
            <a:ext cx="2372009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lvl="0" algn="ctr"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 Черниговское</a:t>
            </a:r>
          </a:p>
        </p:txBody>
      </p:sp>
      <p:sp>
        <p:nvSpPr>
          <p:cNvPr id="487" name="Прямоугольная выноска 486"/>
          <p:cNvSpPr/>
          <p:nvPr/>
        </p:nvSpPr>
        <p:spPr>
          <a:xfrm>
            <a:off x="3337163" y="5606852"/>
            <a:ext cx="1888245" cy="870148"/>
          </a:xfrm>
          <a:prstGeom prst="wedgeRectCallout">
            <a:avLst>
              <a:gd name="adj1" fmla="val 128470"/>
              <a:gd name="adj2" fmla="val -212234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305 м </a:t>
            </a:r>
            <a:r>
              <a:rPr lang="ru-RU" sz="1000" dirty="0">
                <a:latin typeface="Times New Roman"/>
                <a:ea typeface="Times New Roman"/>
              </a:rPr>
              <a:t>прогнозируется 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>18</a:t>
            </a:r>
            <a:r>
              <a:rPr lang="en-US" sz="1000" dirty="0" smtClean="0">
                <a:latin typeface="Times New Roman"/>
                <a:ea typeface="Times New Roman"/>
              </a:rPr>
              <a:t> </a:t>
            </a:r>
            <a:r>
              <a:rPr lang="ru-RU" sz="1000" dirty="0">
                <a:latin typeface="Times New Roman"/>
                <a:ea typeface="Times New Roman"/>
              </a:rPr>
              <a:t>приусадебных </a:t>
            </a:r>
            <a:r>
              <a:rPr lang="ru-RU" sz="1000" dirty="0" smtClean="0">
                <a:latin typeface="Times New Roman"/>
                <a:ea typeface="Times New Roman"/>
              </a:rPr>
              <a:t>участков, подтопление домов не прогнозируется 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6948FD-A3EF-4208-A9F7-CBA9000C87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227"/>
            <a:ext cx="189897" cy="1586428"/>
          </a:xfrm>
          <a:prstGeom prst="rect">
            <a:avLst/>
          </a:prstGeom>
        </p:spPr>
      </p:pic>
      <p:sp>
        <p:nvSpPr>
          <p:cNvPr id="420" name="TextBox 454">
            <a:extLst>
              <a:ext uri="{FF2B5EF4-FFF2-40B4-BE49-F238E27FC236}">
                <a16:creationId xmlns:a16="http://schemas.microsoft.com/office/drawing/2014/main" id="{EF7A2944-B399-4DCF-9D27-7CD042D7BEC3}"/>
              </a:ext>
            </a:extLst>
          </p:cNvPr>
          <p:cNvSpPr txBox="1"/>
          <p:nvPr/>
        </p:nvSpPr>
        <p:spPr>
          <a:xfrm>
            <a:off x="6786526" y="5806126"/>
            <a:ext cx="1230570" cy="31885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Пшеха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4" name="Прямая со стрелкой 423"/>
          <p:cNvCxnSpPr>
            <a:cxnSpLocks/>
          </p:cNvCxnSpPr>
          <p:nvPr/>
        </p:nvCxnSpPr>
        <p:spPr>
          <a:xfrm flipH="1">
            <a:off x="7132986" y="6152633"/>
            <a:ext cx="537650" cy="0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2" name="Rectangle 152"/>
          <p:cNvSpPr>
            <a:spLocks noChangeArrowheads="1"/>
          </p:cNvSpPr>
          <p:nvPr/>
        </p:nvSpPr>
        <p:spPr bwMode="auto">
          <a:xfrm>
            <a:off x="10457241" y="6311578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16.11.2023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А.В. Попов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23" name="Таблица 4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61021"/>
              </p:ext>
            </p:extLst>
          </p:nvPr>
        </p:nvGraphicFramePr>
        <p:xfrm>
          <a:off x="10276266" y="2003347"/>
          <a:ext cx="1630168" cy="337941"/>
        </p:xfrm>
        <a:graphic>
          <a:graphicData uri="http://schemas.openxmlformats.org/drawingml/2006/table">
            <a:tbl>
              <a:tblPr/>
              <a:tblGrid>
                <a:gridCol w="1630168">
                  <a:extLst>
                    <a:ext uri="{9D8B030D-6E8A-4147-A177-3AD203B41FA5}">
                      <a16:colId xmlns:a16="http://schemas.microsoft.com/office/drawing/2014/main" val="3928008698"/>
                    </a:ext>
                  </a:extLst>
                </a:gridCol>
              </a:tblGrid>
              <a:tr h="3379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693" marR="40693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756020"/>
                  </a:ext>
                </a:extLst>
              </a:tr>
            </a:tbl>
          </a:graphicData>
        </a:graphic>
      </p:graphicFrame>
      <p:sp>
        <p:nvSpPr>
          <p:cNvPr id="421" name="Прямоугольник 420"/>
          <p:cNvSpPr/>
          <p:nvPr/>
        </p:nvSpPr>
        <p:spPr bwMode="auto">
          <a:xfrm>
            <a:off x="7048500" y="3427237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7156220" y="3257015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Прямоугольник 428"/>
          <p:cNvSpPr/>
          <p:nvPr/>
        </p:nvSpPr>
        <p:spPr bwMode="auto">
          <a:xfrm>
            <a:off x="6946685" y="3587725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Прямоугольник 429"/>
          <p:cNvSpPr/>
          <p:nvPr/>
        </p:nvSpPr>
        <p:spPr bwMode="auto">
          <a:xfrm>
            <a:off x="6779715" y="4071106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Прямоугольник 430"/>
          <p:cNvSpPr/>
          <p:nvPr/>
        </p:nvSpPr>
        <p:spPr bwMode="auto">
          <a:xfrm>
            <a:off x="6887435" y="3900884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2" name="Прямоугольник 431"/>
          <p:cNvSpPr/>
          <p:nvPr/>
        </p:nvSpPr>
        <p:spPr bwMode="auto">
          <a:xfrm>
            <a:off x="3024969" y="4823533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Прямоугольник 432"/>
          <p:cNvSpPr/>
          <p:nvPr/>
        </p:nvSpPr>
        <p:spPr bwMode="auto">
          <a:xfrm>
            <a:off x="6710531" y="3917774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Прямоугольник 433"/>
          <p:cNvSpPr/>
          <p:nvPr/>
        </p:nvSpPr>
        <p:spPr bwMode="auto">
          <a:xfrm>
            <a:off x="6818251" y="3747552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Прямоугольник 434"/>
          <p:cNvSpPr/>
          <p:nvPr/>
        </p:nvSpPr>
        <p:spPr bwMode="auto">
          <a:xfrm>
            <a:off x="3229443" y="4765501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Прямоугольник 435"/>
          <p:cNvSpPr/>
          <p:nvPr/>
        </p:nvSpPr>
        <p:spPr bwMode="auto">
          <a:xfrm>
            <a:off x="7366103" y="2956834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Прямоугольник 437"/>
          <p:cNvSpPr/>
          <p:nvPr/>
        </p:nvSpPr>
        <p:spPr bwMode="auto">
          <a:xfrm>
            <a:off x="7479287" y="2796832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Прямоугольник 438"/>
          <p:cNvSpPr/>
          <p:nvPr/>
        </p:nvSpPr>
        <p:spPr bwMode="auto">
          <a:xfrm>
            <a:off x="7231016" y="3110840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Прямоугольник 439"/>
          <p:cNvSpPr/>
          <p:nvPr/>
        </p:nvSpPr>
        <p:spPr bwMode="auto">
          <a:xfrm>
            <a:off x="2565388" y="4857956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Прямоугольник 440"/>
          <p:cNvSpPr/>
          <p:nvPr/>
        </p:nvSpPr>
        <p:spPr bwMode="auto">
          <a:xfrm>
            <a:off x="2005794" y="5171145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Прямоугольник 441"/>
          <p:cNvSpPr/>
          <p:nvPr/>
        </p:nvSpPr>
        <p:spPr bwMode="auto">
          <a:xfrm>
            <a:off x="1813979" y="5286230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Прямоугольник 442"/>
          <p:cNvSpPr/>
          <p:nvPr/>
        </p:nvSpPr>
        <p:spPr bwMode="auto">
          <a:xfrm>
            <a:off x="2856045" y="4741892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Прямоугольник 443"/>
          <p:cNvSpPr/>
          <p:nvPr/>
        </p:nvSpPr>
        <p:spPr bwMode="auto">
          <a:xfrm>
            <a:off x="2602997" y="4677282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5" name="Прямоугольник 444"/>
          <p:cNvSpPr/>
          <p:nvPr/>
        </p:nvSpPr>
        <p:spPr bwMode="auto">
          <a:xfrm>
            <a:off x="7000545" y="3270658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8" name="Рисунок 4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" y="967691"/>
            <a:ext cx="2875429" cy="15908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6208432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066" cy="6971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" y="2811227"/>
            <a:ext cx="2794364" cy="1582453"/>
          </a:xfrm>
          <a:prstGeom prst="rect">
            <a:avLst/>
          </a:prstGeom>
        </p:spPr>
      </p:pic>
      <p:sp>
        <p:nvSpPr>
          <p:cNvPr id="7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073327"/>
              </p:ext>
            </p:extLst>
          </p:nvPr>
        </p:nvGraphicFramePr>
        <p:xfrm>
          <a:off x="2925454" y="740503"/>
          <a:ext cx="9161955" cy="111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2392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485709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63371"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ru-RU" altLang="ru-RU" sz="900" b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ст. Кабардинская</a:t>
                      </a:r>
                      <a:endParaRPr lang="ru-RU" altLang="ru-RU" sz="900" b="0" dirty="0">
                        <a:solidFill>
                          <a:prstClr val="black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2408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361</a:t>
                      </a: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932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2408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361</a:t>
                      </a:r>
                      <a:endParaRPr lang="ru-RU" sz="9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1461411" y="76626"/>
            <a:ext cx="625999" cy="526433"/>
            <a:chOff x="11461411" y="76626"/>
            <a:chExt cx="625999" cy="526433"/>
          </a:xfrm>
        </p:grpSpPr>
        <p:sp>
          <p:nvSpPr>
            <p:cNvPr id="10" name="Oval 44"/>
            <p:cNvSpPr>
              <a:spLocks noChangeArrowheads="1"/>
            </p:cNvSpPr>
            <p:nvPr/>
          </p:nvSpPr>
          <p:spPr bwMode="auto">
            <a:xfrm>
              <a:off x="11461411" y="76626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45"/>
            <p:cNvSpPr>
              <a:spLocks noChangeArrowheads="1"/>
            </p:cNvSpPr>
            <p:nvPr/>
          </p:nvSpPr>
          <p:spPr bwMode="auto">
            <a:xfrm>
              <a:off x="11476001" y="83088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46"/>
            <p:cNvSpPr>
              <a:spLocks noChangeArrowheads="1"/>
            </p:cNvSpPr>
            <p:nvPr/>
          </p:nvSpPr>
          <p:spPr bwMode="auto">
            <a:xfrm>
              <a:off x="11551430" y="149556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Oval 47"/>
            <p:cNvSpPr>
              <a:spLocks noChangeArrowheads="1"/>
            </p:cNvSpPr>
            <p:nvPr/>
          </p:nvSpPr>
          <p:spPr bwMode="auto">
            <a:xfrm>
              <a:off x="11563542" y="160172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48"/>
            <p:cNvSpPr>
              <a:spLocks noEditPoints="1"/>
            </p:cNvSpPr>
            <p:nvPr/>
          </p:nvSpPr>
          <p:spPr bwMode="auto">
            <a:xfrm>
              <a:off x="11600706" y="97859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5565" y="266336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AutoShape 50"/>
            <p:cNvSpPr>
              <a:spLocks noChangeArrowheads="1"/>
            </p:cNvSpPr>
            <p:nvPr/>
          </p:nvSpPr>
          <p:spPr bwMode="auto">
            <a:xfrm>
              <a:off x="11513165" y="192021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11692926" y="149325"/>
              <a:ext cx="161042" cy="177940"/>
              <a:chOff x="3374" y="926"/>
              <a:chExt cx="585" cy="771"/>
            </a:xfrm>
          </p:grpSpPr>
          <p:sp>
            <p:nvSpPr>
              <p:cNvPr id="25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" name="Freeform 403"/>
            <p:cNvSpPr>
              <a:spLocks noEditPoints="1"/>
            </p:cNvSpPr>
            <p:nvPr/>
          </p:nvSpPr>
          <p:spPr bwMode="auto">
            <a:xfrm>
              <a:off x="11600706" y="483740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404"/>
            <p:cNvGrpSpPr>
              <a:grpSpLocks/>
            </p:cNvGrpSpPr>
            <p:nvPr/>
          </p:nvGrpSpPr>
          <p:grpSpPr bwMode="auto">
            <a:xfrm>
              <a:off x="11575930" y="212331"/>
              <a:ext cx="399990" cy="272794"/>
              <a:chOff x="4423" y="1252"/>
              <a:chExt cx="1453" cy="1182"/>
            </a:xfrm>
          </p:grpSpPr>
          <p:sp>
            <p:nvSpPr>
              <p:cNvPr id="22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Oval 408"/>
            <p:cNvSpPr>
              <a:spLocks noChangeArrowheads="1"/>
            </p:cNvSpPr>
            <p:nvPr/>
          </p:nvSpPr>
          <p:spPr bwMode="auto">
            <a:xfrm>
              <a:off x="12015836" y="340419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409"/>
            <p:cNvSpPr>
              <a:spLocks noChangeArrowheads="1"/>
            </p:cNvSpPr>
            <p:nvPr/>
          </p:nvSpPr>
          <p:spPr bwMode="auto">
            <a:xfrm>
              <a:off x="11489215" y="337881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6" name="Прямоугольник 375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377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АПШЕРОНСКОГО РАЙОНА КРАСНОДАРСКОГО 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17.11.2023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78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16.11.2023 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</a:t>
            </a:r>
            <a:r>
              <a:rPr lang="ru-RU" altLang="ru-RU" sz="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Попов</a:t>
            </a:r>
            <a:endParaRPr lang="ru-RU" alt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" name="Прямоугольник 378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sp>
        <p:nvSpPr>
          <p:cNvPr id="380" name="Прямоугольник 379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1" name="Прямоугольник 380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2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383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Прямоугольник 384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Прямоугольник 385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388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389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390" name="Полилиния 389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392" name="Прямоугольная выноска 391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Курджиново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3" name="Прямая соединительная линия 392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395" name="Прямая соединительная линия 394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397" name="Rectangle 8"/>
          <p:cNvSpPr>
            <a:spLocks noChangeArrowheads="1"/>
          </p:cNvSpPr>
          <p:nvPr/>
        </p:nvSpPr>
        <p:spPr bwMode="auto">
          <a:xfrm>
            <a:off x="682860" y="3422856"/>
            <a:ext cx="1534762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>
              <a:defRPr/>
            </a:pPr>
            <a:r>
              <a:rPr lang="ru-RU" altLang="ru-RU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ст. Кабардинская</a:t>
            </a:r>
          </a:p>
        </p:txBody>
      </p:sp>
      <p:cxnSp>
        <p:nvCxnSpPr>
          <p:cNvPr id="398" name="Прямая со стрелкой 397"/>
          <p:cNvCxnSpPr>
            <a:cxnSpLocks/>
          </p:cNvCxnSpPr>
          <p:nvPr/>
        </p:nvCxnSpPr>
        <p:spPr>
          <a:xfrm flipH="1" flipV="1">
            <a:off x="6551235" y="4393681"/>
            <a:ext cx="955196" cy="257210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" name="Прямоугольник 398"/>
          <p:cNvSpPr/>
          <p:nvPr/>
        </p:nvSpPr>
        <p:spPr>
          <a:xfrm>
            <a:off x="4137432" y="2408144"/>
            <a:ext cx="1739375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lvl="0" algn="ctr">
              <a:defRPr/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ст. Кабардинская</a:t>
            </a:r>
          </a:p>
        </p:txBody>
      </p:sp>
      <p:sp>
        <p:nvSpPr>
          <p:cNvPr id="400" name="Прямоугольная выноска 399"/>
          <p:cNvSpPr/>
          <p:nvPr/>
        </p:nvSpPr>
        <p:spPr>
          <a:xfrm>
            <a:off x="3118874" y="5678619"/>
            <a:ext cx="1888245" cy="837591"/>
          </a:xfrm>
          <a:prstGeom prst="wedgeRectCallout">
            <a:avLst>
              <a:gd name="adj1" fmla="val 20956"/>
              <a:gd name="adj2" fmla="val -212064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97 </a:t>
            </a:r>
            <a:r>
              <a:rPr lang="ru-RU" sz="1000" dirty="0">
                <a:latin typeface="Times New Roman"/>
                <a:ea typeface="Times New Roman"/>
              </a:rPr>
              <a:t>м прогнозируется 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>10 </a:t>
            </a:r>
            <a:r>
              <a:rPr lang="ru-RU" sz="1000" dirty="0">
                <a:latin typeface="Times New Roman"/>
                <a:ea typeface="Times New Roman"/>
              </a:rPr>
              <a:t>приусадебных участков, подтопление домов не прогнозируется .</a:t>
            </a:r>
          </a:p>
        </p:txBody>
      </p:sp>
      <p:pic>
        <p:nvPicPr>
          <p:cNvPr id="401" name="Рисунок 400">
            <a:extLst>
              <a:ext uri="{FF2B5EF4-FFF2-40B4-BE49-F238E27FC236}">
                <a16:creationId xmlns:a16="http://schemas.microsoft.com/office/drawing/2014/main" id="{B36948FD-A3EF-4208-A9F7-CBA9000C87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1227"/>
            <a:ext cx="189897" cy="1586428"/>
          </a:xfrm>
          <a:prstGeom prst="rect">
            <a:avLst/>
          </a:prstGeom>
        </p:spPr>
      </p:pic>
      <p:sp>
        <p:nvSpPr>
          <p:cNvPr id="402" name="TextBox 454">
            <a:extLst>
              <a:ext uri="{FF2B5EF4-FFF2-40B4-BE49-F238E27FC236}">
                <a16:creationId xmlns:a16="http://schemas.microsoft.com/office/drawing/2014/main" id="{EF7A2944-B399-4DCF-9D27-7CD042D7BEC3}"/>
              </a:ext>
            </a:extLst>
          </p:cNvPr>
          <p:cNvSpPr txBox="1"/>
          <p:nvPr/>
        </p:nvSpPr>
        <p:spPr>
          <a:xfrm rot="693776">
            <a:off x="5461512" y="3927895"/>
            <a:ext cx="3096097" cy="5342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1400" b="1" dirty="0" err="1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err="1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3" name="Таблица 4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691"/>
              </p:ext>
            </p:extLst>
          </p:nvPr>
        </p:nvGraphicFramePr>
        <p:xfrm>
          <a:off x="10359600" y="1936337"/>
          <a:ext cx="1717074" cy="2022312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 АГК- 0026Д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ОЯ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96,120 м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86,9 (-0,1)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87,03 (0,13)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87,1 (0,07)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87,2 (0,1)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86,9 (-0,3)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87,2 (0,3)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17.10.2023  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88,25( 1,35)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4" name="AutoShape 9"/>
          <p:cNvSpPr>
            <a:spLocks noChangeArrowheads="1"/>
          </p:cNvSpPr>
          <p:nvPr/>
        </p:nvSpPr>
        <p:spPr bwMode="auto">
          <a:xfrm>
            <a:off x="4237924" y="1921191"/>
            <a:ext cx="169485" cy="126663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>
            <a:defPPr>
              <a:defRPr lang="ru-RU"/>
            </a:defPPr>
            <a:lvl1pPr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42922" indent="150388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87903" indent="298715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32885" indent="447042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777866" indent="595369" algn="l" defTabSz="887903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66542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59851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53159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46468" algn="l" defTabSz="1186617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 sz="1200">
              <a:solidFill>
                <a:srgbClr val="000000"/>
              </a:solidFill>
            </a:endParaRPr>
          </a:p>
        </p:txBody>
      </p:sp>
      <p:pic>
        <p:nvPicPr>
          <p:cNvPr id="405" name="Рисунок 40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" y="967691"/>
            <a:ext cx="2875429" cy="1590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6" name="Прямоугольник 405"/>
          <p:cNvSpPr/>
          <p:nvPr/>
        </p:nvSpPr>
        <p:spPr bwMode="auto">
          <a:xfrm>
            <a:off x="4407715" y="3489521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Прямоугольник 406"/>
          <p:cNvSpPr/>
          <p:nvPr/>
        </p:nvSpPr>
        <p:spPr bwMode="auto">
          <a:xfrm>
            <a:off x="4078194" y="4095908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Прямоугольник 407"/>
          <p:cNvSpPr/>
          <p:nvPr/>
        </p:nvSpPr>
        <p:spPr bwMode="auto">
          <a:xfrm>
            <a:off x="4348465" y="3802680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Прямоугольник 408"/>
          <p:cNvSpPr/>
          <p:nvPr/>
        </p:nvSpPr>
        <p:spPr bwMode="auto">
          <a:xfrm>
            <a:off x="4171561" y="3819570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4279281" y="3649348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Прямоугольник 410"/>
          <p:cNvSpPr/>
          <p:nvPr/>
        </p:nvSpPr>
        <p:spPr bwMode="auto">
          <a:xfrm>
            <a:off x="4514230" y="3604971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Прямоугольник 411"/>
          <p:cNvSpPr/>
          <p:nvPr/>
        </p:nvSpPr>
        <p:spPr bwMode="auto">
          <a:xfrm>
            <a:off x="4347260" y="4088352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Прямоугольник 412"/>
          <p:cNvSpPr/>
          <p:nvPr/>
        </p:nvSpPr>
        <p:spPr bwMode="auto">
          <a:xfrm>
            <a:off x="4518604" y="3963713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Прямоугольник 413"/>
          <p:cNvSpPr/>
          <p:nvPr/>
        </p:nvSpPr>
        <p:spPr bwMode="auto">
          <a:xfrm>
            <a:off x="4278076" y="3935020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Прямоугольник 414"/>
          <p:cNvSpPr/>
          <p:nvPr/>
        </p:nvSpPr>
        <p:spPr bwMode="auto">
          <a:xfrm>
            <a:off x="4732130" y="3854617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3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" y="76627"/>
            <a:ext cx="12199937" cy="676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Новая папка\кудепст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0" y="2803147"/>
            <a:ext cx="2709076" cy="159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3"/>
          <p:cNvSpPr>
            <a:spLocks noChangeArrowheads="1"/>
          </p:cNvSpPr>
          <p:nvPr/>
        </p:nvSpPr>
        <p:spPr bwMode="auto">
          <a:xfrm>
            <a:off x="9953214" y="4195042"/>
            <a:ext cx="2228852" cy="1850368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560879">
              <a:defRPr/>
            </a:pPr>
            <a:endParaRPr lang="ru-RU" altLang="ru-RU" sz="1100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7BD17560-24AB-4085-9401-2FD6087B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8998"/>
              </p:ext>
            </p:extLst>
          </p:nvPr>
        </p:nvGraphicFramePr>
        <p:xfrm>
          <a:off x="2925454" y="740503"/>
          <a:ext cx="9161955" cy="1257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433">
                  <a:extLst>
                    <a:ext uri="{9D8B030D-6E8A-4147-A177-3AD203B41FA5}">
                      <a16:colId xmlns:a16="http://schemas.microsoft.com/office/drawing/2014/main" val="935839010"/>
                    </a:ext>
                  </a:extLst>
                </a:gridCol>
                <a:gridCol w="573668">
                  <a:extLst>
                    <a:ext uri="{9D8B030D-6E8A-4147-A177-3AD203B41FA5}">
                      <a16:colId xmlns:a16="http://schemas.microsoft.com/office/drawing/2014/main" val="3624060115"/>
                    </a:ext>
                  </a:extLst>
                </a:gridCol>
                <a:gridCol w="640414">
                  <a:extLst>
                    <a:ext uri="{9D8B030D-6E8A-4147-A177-3AD203B41FA5}">
                      <a16:colId xmlns:a16="http://schemas.microsoft.com/office/drawing/2014/main" val="3138841617"/>
                    </a:ext>
                  </a:extLst>
                </a:gridCol>
                <a:gridCol w="485804">
                  <a:extLst>
                    <a:ext uri="{9D8B030D-6E8A-4147-A177-3AD203B41FA5}">
                      <a16:colId xmlns:a16="http://schemas.microsoft.com/office/drawing/2014/main" val="3973663687"/>
                    </a:ext>
                  </a:extLst>
                </a:gridCol>
                <a:gridCol w="828828">
                  <a:extLst>
                    <a:ext uri="{9D8B030D-6E8A-4147-A177-3AD203B41FA5}">
                      <a16:colId xmlns:a16="http://schemas.microsoft.com/office/drawing/2014/main" val="1850261530"/>
                    </a:ext>
                  </a:extLst>
                </a:gridCol>
                <a:gridCol w="860881">
                  <a:extLst>
                    <a:ext uri="{9D8B030D-6E8A-4147-A177-3AD203B41FA5}">
                      <a16:colId xmlns:a16="http://schemas.microsoft.com/office/drawing/2014/main" val="1388489141"/>
                    </a:ext>
                  </a:extLst>
                </a:gridCol>
                <a:gridCol w="1380813">
                  <a:extLst>
                    <a:ext uri="{9D8B030D-6E8A-4147-A177-3AD203B41FA5}">
                      <a16:colId xmlns:a16="http://schemas.microsoft.com/office/drawing/2014/main" val="902352844"/>
                    </a:ext>
                  </a:extLst>
                </a:gridCol>
                <a:gridCol w="986508">
                  <a:extLst>
                    <a:ext uri="{9D8B030D-6E8A-4147-A177-3AD203B41FA5}">
                      <a16:colId xmlns:a16="http://schemas.microsoft.com/office/drawing/2014/main" val="3929854928"/>
                    </a:ext>
                  </a:extLst>
                </a:gridCol>
                <a:gridCol w="770047">
                  <a:extLst>
                    <a:ext uri="{9D8B030D-6E8A-4147-A177-3AD203B41FA5}">
                      <a16:colId xmlns:a16="http://schemas.microsoft.com/office/drawing/2014/main" val="2744305664"/>
                    </a:ext>
                  </a:extLst>
                </a:gridCol>
                <a:gridCol w="800246">
                  <a:extLst>
                    <a:ext uri="{9D8B030D-6E8A-4147-A177-3AD203B41FA5}">
                      <a16:colId xmlns:a16="http://schemas.microsoft.com/office/drawing/2014/main" val="2387366401"/>
                    </a:ext>
                  </a:extLst>
                </a:gridCol>
                <a:gridCol w="810313">
                  <a:extLst>
                    <a:ext uri="{9D8B030D-6E8A-4147-A177-3AD203B41FA5}">
                      <a16:colId xmlns:a16="http://schemas.microsoft.com/office/drawing/2014/main" val="3548019371"/>
                    </a:ext>
                  </a:extLst>
                </a:gridCol>
              </a:tblGrid>
              <a:tr h="381460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 в зоне возможного подтопления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подтопления, 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Домов/приусадебных участков  в зоне подтопления, 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 в зоне ЧС,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Протяжённость затопленных дорог, 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мостов в зоне затопления,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ПОО в зоне подтопления,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СЗО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зоне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</a:t>
                      </a:r>
                      <a:r>
                        <a:rPr lang="ru-RU" sz="900" b="0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одтопления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шт.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3028"/>
                  </a:ext>
                </a:extLst>
              </a:tr>
              <a:tr h="4095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домов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Население, чел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Детей, чел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17777"/>
                  </a:ext>
                </a:extLst>
              </a:tr>
              <a:tr h="129870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 Кудепста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5434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10/1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964512"/>
                  </a:ext>
                </a:extLst>
              </a:tr>
              <a:tr h="12987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4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Всего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1699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5434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1801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8" marR="7228" marT="7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21,00</a:t>
                      </a:r>
                      <a:endParaRPr lang="ru-RU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10/1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528" marR="8528" marT="639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488328"/>
                  </a:ext>
                </a:extLst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1461411" y="76626"/>
            <a:ext cx="625999" cy="526433"/>
            <a:chOff x="9625856" y="4064"/>
            <a:chExt cx="625999" cy="526433"/>
          </a:xfrm>
        </p:grpSpPr>
        <p:sp>
          <p:nvSpPr>
            <p:cNvPr id="7" name="Oval 44"/>
            <p:cNvSpPr>
              <a:spLocks noChangeArrowheads="1"/>
            </p:cNvSpPr>
            <p:nvPr/>
          </p:nvSpPr>
          <p:spPr bwMode="auto">
            <a:xfrm>
              <a:off x="9625856" y="4064"/>
              <a:ext cx="625999" cy="52643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45"/>
            <p:cNvSpPr>
              <a:spLocks noChangeArrowheads="1"/>
            </p:cNvSpPr>
            <p:nvPr/>
          </p:nvSpPr>
          <p:spPr bwMode="auto">
            <a:xfrm>
              <a:off x="9640446" y="10526"/>
              <a:ext cx="600673" cy="505200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46"/>
            <p:cNvSpPr>
              <a:spLocks noChangeArrowheads="1"/>
            </p:cNvSpPr>
            <p:nvPr/>
          </p:nvSpPr>
          <p:spPr bwMode="auto">
            <a:xfrm>
              <a:off x="9715875" y="76994"/>
              <a:ext cx="454772" cy="383343"/>
            </a:xfrm>
            <a:prstGeom prst="ellipse">
              <a:avLst/>
            </a:prstGeom>
            <a:solidFill>
              <a:srgbClr val="C0C165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Oval 47"/>
            <p:cNvSpPr>
              <a:spLocks noChangeArrowheads="1"/>
            </p:cNvSpPr>
            <p:nvPr/>
          </p:nvSpPr>
          <p:spPr bwMode="auto">
            <a:xfrm>
              <a:off x="9727987" y="87610"/>
              <a:ext cx="437704" cy="368803"/>
            </a:xfrm>
            <a:prstGeom prst="ellipse">
              <a:avLst/>
            </a:prstGeom>
            <a:solidFill>
              <a:srgbClr val="003E8D"/>
            </a:solidFill>
            <a:ln w="9525">
              <a:noFill/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48"/>
            <p:cNvSpPr>
              <a:spLocks noEditPoints="1"/>
            </p:cNvSpPr>
            <p:nvPr/>
          </p:nvSpPr>
          <p:spPr bwMode="auto">
            <a:xfrm>
              <a:off x="9765151" y="25297"/>
              <a:ext cx="362001" cy="84931"/>
            </a:xfrm>
            <a:custGeom>
              <a:avLst/>
              <a:gdLst>
                <a:gd name="T0" fmla="*/ 2147483647 w 115"/>
                <a:gd name="T1" fmla="*/ 2147483647 h 32"/>
                <a:gd name="T2" fmla="*/ 2147483647 w 115"/>
                <a:gd name="T3" fmla="*/ 2147483647 h 32"/>
                <a:gd name="T4" fmla="*/ 2147483647 w 115"/>
                <a:gd name="T5" fmla="*/ 2147483647 h 32"/>
                <a:gd name="T6" fmla="*/ 2147483647 w 115"/>
                <a:gd name="T7" fmla="*/ 2147483647 h 32"/>
                <a:gd name="T8" fmla="*/ 2147483647 w 115"/>
                <a:gd name="T9" fmla="*/ 2147483647 h 32"/>
                <a:gd name="T10" fmla="*/ 2147483647 w 115"/>
                <a:gd name="T11" fmla="*/ 2147483647 h 32"/>
                <a:gd name="T12" fmla="*/ 2147483647 w 115"/>
                <a:gd name="T13" fmla="*/ 2147483647 h 32"/>
                <a:gd name="T14" fmla="*/ 2147483647 w 115"/>
                <a:gd name="T15" fmla="*/ 2147483647 h 32"/>
                <a:gd name="T16" fmla="*/ 2147483647 w 115"/>
                <a:gd name="T17" fmla="*/ 2147483647 h 32"/>
                <a:gd name="T18" fmla="*/ 2147483647 w 115"/>
                <a:gd name="T19" fmla="*/ 2147483647 h 32"/>
                <a:gd name="T20" fmla="*/ 2147483647 w 115"/>
                <a:gd name="T21" fmla="*/ 2147483647 h 32"/>
                <a:gd name="T22" fmla="*/ 2147483647 w 115"/>
                <a:gd name="T23" fmla="*/ 2147483647 h 32"/>
                <a:gd name="T24" fmla="*/ 2147483647 w 115"/>
                <a:gd name="T25" fmla="*/ 2147483647 h 32"/>
                <a:gd name="T26" fmla="*/ 2147483647 w 115"/>
                <a:gd name="T27" fmla="*/ 2147483647 h 32"/>
                <a:gd name="T28" fmla="*/ 2147483647 w 115"/>
                <a:gd name="T29" fmla="*/ 2147483647 h 32"/>
                <a:gd name="T30" fmla="*/ 2147483647 w 115"/>
                <a:gd name="T31" fmla="*/ 2147483647 h 32"/>
                <a:gd name="T32" fmla="*/ 2147483647 w 115"/>
                <a:gd name="T33" fmla="*/ 2147483647 h 32"/>
                <a:gd name="T34" fmla="*/ 2147483647 w 115"/>
                <a:gd name="T35" fmla="*/ 2147483647 h 32"/>
                <a:gd name="T36" fmla="*/ 2147483647 w 115"/>
                <a:gd name="T37" fmla="*/ 2147483647 h 32"/>
                <a:gd name="T38" fmla="*/ 2147483647 w 115"/>
                <a:gd name="T39" fmla="*/ 2147483647 h 32"/>
                <a:gd name="T40" fmla="*/ 2147483647 w 115"/>
                <a:gd name="T41" fmla="*/ 2147483647 h 32"/>
                <a:gd name="T42" fmla="*/ 2147483647 w 115"/>
                <a:gd name="T43" fmla="*/ 0 h 32"/>
                <a:gd name="T44" fmla="*/ 2147483647 w 115"/>
                <a:gd name="T45" fmla="*/ 2147483647 h 32"/>
                <a:gd name="T46" fmla="*/ 2147483647 w 115"/>
                <a:gd name="T47" fmla="*/ 2147483647 h 32"/>
                <a:gd name="T48" fmla="*/ 2147483647 w 115"/>
                <a:gd name="T49" fmla="*/ 2147483647 h 32"/>
                <a:gd name="T50" fmla="*/ 2147483647 w 115"/>
                <a:gd name="T51" fmla="*/ 0 h 32"/>
                <a:gd name="T52" fmla="*/ 2147483647 w 115"/>
                <a:gd name="T53" fmla="*/ 2147483647 h 32"/>
                <a:gd name="T54" fmla="*/ 2147483647 w 115"/>
                <a:gd name="T55" fmla="*/ 2147483647 h 32"/>
                <a:gd name="T56" fmla="*/ 2147483647 w 115"/>
                <a:gd name="T57" fmla="*/ 2147483647 h 32"/>
                <a:gd name="T58" fmla="*/ 2147483647 w 115"/>
                <a:gd name="T59" fmla="*/ 2147483647 h 32"/>
                <a:gd name="T60" fmla="*/ 2147483647 w 115"/>
                <a:gd name="T61" fmla="*/ 2147483647 h 32"/>
                <a:gd name="T62" fmla="*/ 2147483647 w 115"/>
                <a:gd name="T63" fmla="*/ 2147483647 h 32"/>
                <a:gd name="T64" fmla="*/ 2147483647 w 115"/>
                <a:gd name="T65" fmla="*/ 2147483647 h 32"/>
                <a:gd name="T66" fmla="*/ 2147483647 w 115"/>
                <a:gd name="T67" fmla="*/ 2147483647 h 32"/>
                <a:gd name="T68" fmla="*/ 2147483647 w 115"/>
                <a:gd name="T69" fmla="*/ 2147483647 h 32"/>
                <a:gd name="T70" fmla="*/ 2147483647 w 115"/>
                <a:gd name="T71" fmla="*/ 2147483647 h 32"/>
                <a:gd name="T72" fmla="*/ 2147483647 w 115"/>
                <a:gd name="T73" fmla="*/ 2147483647 h 32"/>
                <a:gd name="T74" fmla="*/ 2147483647 w 115"/>
                <a:gd name="T75" fmla="*/ 2147483647 h 32"/>
                <a:gd name="T76" fmla="*/ 2147483647 w 115"/>
                <a:gd name="T77" fmla="*/ 2147483647 h 32"/>
                <a:gd name="T78" fmla="*/ 2147483647 w 115"/>
                <a:gd name="T79" fmla="*/ 2147483647 h 32"/>
                <a:gd name="T80" fmla="*/ 2147483647 w 115"/>
                <a:gd name="T81" fmla="*/ 2147483647 h 32"/>
                <a:gd name="T82" fmla="*/ 2147483647 w 115"/>
                <a:gd name="T83" fmla="*/ 2147483647 h 32"/>
                <a:gd name="T84" fmla="*/ 2147483647 w 115"/>
                <a:gd name="T85" fmla="*/ 2147483647 h 32"/>
                <a:gd name="T86" fmla="*/ 2147483647 w 115"/>
                <a:gd name="T87" fmla="*/ 2147483647 h 32"/>
                <a:gd name="T88" fmla="*/ 2147483647 w 115"/>
                <a:gd name="T89" fmla="*/ 2147483647 h 32"/>
                <a:gd name="T90" fmla="*/ 2147483647 w 115"/>
                <a:gd name="T91" fmla="*/ 2147483647 h 32"/>
                <a:gd name="T92" fmla="*/ 2147483647 w 115"/>
                <a:gd name="T93" fmla="*/ 2147483647 h 32"/>
                <a:gd name="T94" fmla="*/ 2147483647 w 115"/>
                <a:gd name="T95" fmla="*/ 2147483647 h 32"/>
                <a:gd name="T96" fmla="*/ 2147483647 w 115"/>
                <a:gd name="T97" fmla="*/ 2147483647 h 32"/>
                <a:gd name="T98" fmla="*/ 2147483647 w 115"/>
                <a:gd name="T99" fmla="*/ 2147483647 h 32"/>
                <a:gd name="T100" fmla="*/ 2147483647 w 115"/>
                <a:gd name="T101" fmla="*/ 2147483647 h 32"/>
                <a:gd name="T102" fmla="*/ 2147483647 w 115"/>
                <a:gd name="T103" fmla="*/ 2147483647 h 32"/>
                <a:gd name="T104" fmla="*/ 2147483647 w 115"/>
                <a:gd name="T105" fmla="*/ 2147483647 h 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"/>
                <a:gd name="T160" fmla="*/ 0 h 32"/>
                <a:gd name="T161" fmla="*/ 115 w 115"/>
                <a:gd name="T162" fmla="*/ 32 h 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" h="32">
                  <a:moveTo>
                    <a:pt x="6" y="29"/>
                  </a:moveTo>
                  <a:lnTo>
                    <a:pt x="7" y="29"/>
                  </a:lnTo>
                  <a:cubicBezTo>
                    <a:pt x="7" y="29"/>
                    <a:pt x="7" y="29"/>
                    <a:pt x="8" y="28"/>
                  </a:cubicBezTo>
                  <a:cubicBezTo>
                    <a:pt x="8" y="28"/>
                    <a:pt x="8" y="28"/>
                    <a:pt x="7" y="28"/>
                  </a:cubicBezTo>
                  <a:lnTo>
                    <a:pt x="4" y="22"/>
                  </a:lnTo>
                  <a:cubicBezTo>
                    <a:pt x="4" y="22"/>
                    <a:pt x="3" y="22"/>
                    <a:pt x="3" y="22"/>
                  </a:cubicBezTo>
                  <a:cubicBezTo>
                    <a:pt x="3" y="22"/>
                    <a:pt x="3" y="22"/>
                    <a:pt x="2" y="22"/>
                  </a:cubicBezTo>
                  <a:lnTo>
                    <a:pt x="0" y="20"/>
                  </a:lnTo>
                  <a:lnTo>
                    <a:pt x="8" y="15"/>
                  </a:lnTo>
                  <a:lnTo>
                    <a:pt x="9" y="18"/>
                  </a:ln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9" y="20"/>
                  </a:lnTo>
                  <a:lnTo>
                    <a:pt x="13" y="18"/>
                  </a:lnTo>
                  <a:lnTo>
                    <a:pt x="12" y="17"/>
                  </a:lnTo>
                  <a:cubicBezTo>
                    <a:pt x="12" y="17"/>
                    <a:pt x="12" y="16"/>
                    <a:pt x="12" y="16"/>
                  </a:cubicBezTo>
                  <a:cubicBezTo>
                    <a:pt x="11" y="16"/>
                    <a:pt x="11" y="16"/>
                    <a:pt x="11" y="17"/>
                  </a:cubicBezTo>
                  <a:lnTo>
                    <a:pt x="9" y="14"/>
                  </a:lnTo>
                  <a:lnTo>
                    <a:pt x="16" y="10"/>
                  </a:lnTo>
                  <a:lnTo>
                    <a:pt x="18" y="12"/>
                  </a:lnTo>
                  <a:lnTo>
                    <a:pt x="17" y="13"/>
                  </a:ln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lnTo>
                    <a:pt x="20" y="20"/>
                  </a:lnTo>
                  <a:lnTo>
                    <a:pt x="21" y="20"/>
                  </a:ln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2" y="20"/>
                  </a:cubicBezTo>
                  <a:lnTo>
                    <a:pt x="22" y="19"/>
                  </a:lnTo>
                  <a:lnTo>
                    <a:pt x="24" y="22"/>
                  </a:lnTo>
                  <a:lnTo>
                    <a:pt x="17" y="26"/>
                  </a:lnTo>
                  <a:lnTo>
                    <a:pt x="15" y="24"/>
                  </a:lnTo>
                  <a:cubicBezTo>
                    <a:pt x="16" y="24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lnTo>
                    <a:pt x="14" y="21"/>
                  </a:lnTo>
                  <a:lnTo>
                    <a:pt x="11" y="23"/>
                  </a:lnTo>
                  <a:lnTo>
                    <a:pt x="12" y="25"/>
                  </a:lnTo>
                  <a:cubicBezTo>
                    <a:pt x="12" y="25"/>
                    <a:pt x="12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14" y="25"/>
                  </a:lnTo>
                  <a:lnTo>
                    <a:pt x="15" y="27"/>
                  </a:lnTo>
                  <a:lnTo>
                    <a:pt x="8" y="32"/>
                  </a:lnTo>
                  <a:lnTo>
                    <a:pt x="6" y="29"/>
                  </a:lnTo>
                  <a:close/>
                  <a:moveTo>
                    <a:pt x="33" y="3"/>
                  </a:moveTo>
                  <a:lnTo>
                    <a:pt x="34" y="6"/>
                  </a:lnTo>
                  <a:lnTo>
                    <a:pt x="33" y="6"/>
                  </a:lnTo>
                  <a:cubicBezTo>
                    <a:pt x="33" y="6"/>
                    <a:pt x="33" y="6"/>
                    <a:pt x="33" y="6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5" y="14"/>
                  </a:lnTo>
                  <a:lnTo>
                    <a:pt x="38" y="13"/>
                  </a:lnTo>
                  <a:lnTo>
                    <a:pt x="37" y="6"/>
                  </a:lnTo>
                  <a:cubicBezTo>
                    <a:pt x="37" y="6"/>
                    <a:pt x="36" y="6"/>
                    <a:pt x="36" y="6"/>
                  </a:cubicBezTo>
                  <a:cubicBezTo>
                    <a:pt x="36" y="5"/>
                    <a:pt x="36" y="5"/>
                    <a:pt x="36" y="6"/>
                  </a:cubicBezTo>
                  <a:lnTo>
                    <a:pt x="35" y="6"/>
                  </a:lnTo>
                  <a:lnTo>
                    <a:pt x="35" y="3"/>
                  </a:lnTo>
                  <a:lnTo>
                    <a:pt x="43" y="1"/>
                  </a:lnTo>
                  <a:lnTo>
                    <a:pt x="44" y="3"/>
                  </a:lnTo>
                  <a:lnTo>
                    <a:pt x="43" y="4"/>
                  </a:ln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2" y="5"/>
                  </a:cubicBezTo>
                  <a:lnTo>
                    <a:pt x="44" y="10"/>
                  </a:lnTo>
                  <a:cubicBezTo>
                    <a:pt x="44" y="10"/>
                    <a:pt x="44" y="10"/>
                    <a:pt x="44" y="10"/>
                  </a:cubicBezTo>
                  <a:cubicBezTo>
                    <a:pt x="44" y="10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lnTo>
                    <a:pt x="46" y="11"/>
                  </a:lnTo>
                  <a:lnTo>
                    <a:pt x="48" y="17"/>
                  </a:lnTo>
                  <a:lnTo>
                    <a:pt x="45" y="18"/>
                  </a:lnTo>
                  <a:lnTo>
                    <a:pt x="44" y="17"/>
                  </a:ln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4" y="15"/>
                    <a:pt x="44" y="15"/>
                  </a:cubicBezTo>
                  <a:cubicBezTo>
                    <a:pt x="43" y="15"/>
                    <a:pt x="43" y="15"/>
                    <a:pt x="42" y="15"/>
                  </a:cubicBezTo>
                  <a:lnTo>
                    <a:pt x="28" y="19"/>
                  </a:lnTo>
                  <a:lnTo>
                    <a:pt x="27" y="16"/>
                  </a:lnTo>
                  <a:lnTo>
                    <a:pt x="28" y="16"/>
                  </a:lnTo>
                  <a:cubicBezTo>
                    <a:pt x="29" y="16"/>
                    <a:pt x="29" y="16"/>
                    <a:pt x="29" y="16"/>
                  </a:cubicBezTo>
                  <a:cubicBezTo>
                    <a:pt x="29" y="16"/>
                    <a:pt x="29" y="16"/>
                    <a:pt x="29" y="15"/>
                  </a:cubicBezTo>
                  <a:lnTo>
                    <a:pt x="27" y="9"/>
                  </a:ln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6" y="8"/>
                    <a:pt x="26" y="8"/>
                  </a:cubicBezTo>
                  <a:lnTo>
                    <a:pt x="25" y="8"/>
                  </a:lnTo>
                  <a:lnTo>
                    <a:pt x="25" y="6"/>
                  </a:lnTo>
                  <a:lnTo>
                    <a:pt x="33" y="3"/>
                  </a:lnTo>
                  <a:close/>
                  <a:moveTo>
                    <a:pt x="61" y="0"/>
                  </a:moveTo>
                  <a:lnTo>
                    <a:pt x="61" y="3"/>
                  </a:ln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0" y="3"/>
                    <a:pt x="60" y="4"/>
                  </a:cubicBezTo>
                  <a:lnTo>
                    <a:pt x="62" y="6"/>
                  </a:lnTo>
                  <a:lnTo>
                    <a:pt x="63" y="4"/>
                  </a:ln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lnTo>
                    <a:pt x="63" y="0"/>
                  </a:lnTo>
                  <a:lnTo>
                    <a:pt x="70" y="0"/>
                  </a:lnTo>
                  <a:lnTo>
                    <a:pt x="70" y="3"/>
                  </a:lnTo>
                  <a:lnTo>
                    <a:pt x="69" y="3"/>
                  </a:lnTo>
                  <a:cubicBezTo>
                    <a:pt x="69" y="3"/>
                    <a:pt x="68" y="3"/>
                    <a:pt x="68" y="3"/>
                  </a:cubicBezTo>
                  <a:cubicBezTo>
                    <a:pt x="68" y="3"/>
                    <a:pt x="68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5" y="8"/>
                  </a:lnTo>
                  <a:cubicBezTo>
                    <a:pt x="65" y="9"/>
                    <a:pt x="64" y="11"/>
                    <a:pt x="64" y="11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1" y="14"/>
                    <a:pt x="61" y="14"/>
                    <a:pt x="60" y="14"/>
                  </a:cubicBezTo>
                  <a:cubicBezTo>
                    <a:pt x="59" y="14"/>
                    <a:pt x="58" y="14"/>
                    <a:pt x="58" y="14"/>
                  </a:cubicBezTo>
                  <a:cubicBezTo>
                    <a:pt x="57" y="14"/>
                    <a:pt x="57" y="14"/>
                    <a:pt x="56" y="14"/>
                  </a:cubicBezTo>
                  <a:cubicBezTo>
                    <a:pt x="56" y="14"/>
                    <a:pt x="55" y="14"/>
                    <a:pt x="54" y="14"/>
                  </a:cubicBezTo>
                  <a:lnTo>
                    <a:pt x="54" y="10"/>
                  </a:lnTo>
                  <a:cubicBezTo>
                    <a:pt x="55" y="10"/>
                    <a:pt x="55" y="10"/>
                    <a:pt x="56" y="10"/>
                  </a:cubicBezTo>
                  <a:cubicBezTo>
                    <a:pt x="56" y="10"/>
                    <a:pt x="57" y="10"/>
                    <a:pt x="57" y="10"/>
                  </a:cubicBezTo>
                  <a:cubicBezTo>
                    <a:pt x="57" y="10"/>
                    <a:pt x="57" y="10"/>
                    <a:pt x="58" y="10"/>
                  </a:cubicBezTo>
                  <a:cubicBezTo>
                    <a:pt x="58" y="10"/>
                    <a:pt x="58" y="10"/>
                    <a:pt x="58" y="10"/>
                  </a:cubicBezTo>
                  <a:lnTo>
                    <a:pt x="54" y="4"/>
                  </a:lnTo>
                  <a:cubicBezTo>
                    <a:pt x="54" y="4"/>
                    <a:pt x="54" y="3"/>
                    <a:pt x="54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3"/>
                    <a:pt x="53" y="3"/>
                    <a:pt x="53" y="2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51" y="2"/>
                  </a:lnTo>
                  <a:lnTo>
                    <a:pt x="52" y="0"/>
                  </a:lnTo>
                  <a:lnTo>
                    <a:pt x="61" y="0"/>
                  </a:lnTo>
                  <a:close/>
                  <a:moveTo>
                    <a:pt x="86" y="7"/>
                  </a:moveTo>
                  <a:lnTo>
                    <a:pt x="85" y="7"/>
                  </a:lnTo>
                  <a:cubicBezTo>
                    <a:pt x="85" y="7"/>
                    <a:pt x="85" y="7"/>
                    <a:pt x="84" y="7"/>
                  </a:cubicBezTo>
                  <a:cubicBezTo>
                    <a:pt x="84" y="7"/>
                    <a:pt x="84" y="7"/>
                    <a:pt x="84" y="7"/>
                  </a:cubicBezTo>
                  <a:lnTo>
                    <a:pt x="84" y="9"/>
                  </a:ln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9"/>
                    <a:pt x="85" y="9"/>
                    <a:pt x="85" y="9"/>
                  </a:cubicBezTo>
                  <a:cubicBezTo>
                    <a:pt x="85" y="9"/>
                    <a:pt x="85" y="9"/>
                    <a:pt x="85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8"/>
                    <a:pt x="86" y="8"/>
                    <a:pt x="86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6"/>
                  </a:cubicBezTo>
                  <a:cubicBezTo>
                    <a:pt x="88" y="6"/>
                    <a:pt x="88" y="6"/>
                    <a:pt x="89" y="5"/>
                  </a:cubicBezTo>
                  <a:cubicBezTo>
                    <a:pt x="90" y="5"/>
                    <a:pt x="91" y="5"/>
                    <a:pt x="92" y="6"/>
                  </a:cubicBezTo>
                  <a:cubicBezTo>
                    <a:pt x="92" y="6"/>
                    <a:pt x="92" y="6"/>
                    <a:pt x="93" y="6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7"/>
                    <a:pt x="94" y="7"/>
                  </a:cubicBezTo>
                  <a:lnTo>
                    <a:pt x="93" y="10"/>
                  </a:ln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2" y="10"/>
                    <a:pt x="92" y="10"/>
                  </a:cubicBezTo>
                  <a:cubicBezTo>
                    <a:pt x="92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1" y="10"/>
                    <a:pt x="91" y="10"/>
                    <a:pt x="91" y="11"/>
                  </a:cubicBezTo>
                  <a:cubicBezTo>
                    <a:pt x="90" y="11"/>
                    <a:pt x="90" y="11"/>
                    <a:pt x="89" y="11"/>
                  </a:cubicBezTo>
                  <a:cubicBezTo>
                    <a:pt x="89" y="11"/>
                    <a:pt x="88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8" y="12"/>
                    <a:pt x="89" y="12"/>
                    <a:pt x="89" y="13"/>
                  </a:cubicBezTo>
                  <a:cubicBezTo>
                    <a:pt x="90" y="13"/>
                    <a:pt x="90" y="14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90" y="15"/>
                    <a:pt x="90" y="15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2" y="16"/>
                  </a:cubicBezTo>
                  <a:lnTo>
                    <a:pt x="90" y="20"/>
                  </a:lnTo>
                  <a:cubicBezTo>
                    <a:pt x="90" y="20"/>
                    <a:pt x="90" y="20"/>
                    <a:pt x="90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8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7" y="19"/>
                    <a:pt x="86" y="19"/>
                    <a:pt x="85" y="18"/>
                  </a:cubicBezTo>
                  <a:cubicBezTo>
                    <a:pt x="85" y="18"/>
                    <a:pt x="84" y="17"/>
                    <a:pt x="84" y="15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3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84" y="13"/>
                    <a:pt x="84" y="12"/>
                    <a:pt x="84" y="12"/>
                  </a:cubicBezTo>
                  <a:cubicBezTo>
                    <a:pt x="83" y="12"/>
                    <a:pt x="83" y="12"/>
                    <a:pt x="83" y="12"/>
                  </a:cubicBezTo>
                  <a:lnTo>
                    <a:pt x="82" y="14"/>
                  </a:lnTo>
                  <a:cubicBezTo>
                    <a:pt x="82" y="14"/>
                    <a:pt x="82" y="14"/>
                    <a:pt x="82" y="14"/>
                  </a:cubicBezTo>
                  <a:cubicBezTo>
                    <a:pt x="82" y="14"/>
                    <a:pt x="82" y="15"/>
                    <a:pt x="83" y="15"/>
                  </a:cubicBezTo>
                  <a:lnTo>
                    <a:pt x="82" y="18"/>
                  </a:lnTo>
                  <a:lnTo>
                    <a:pt x="74" y="15"/>
                  </a:lnTo>
                  <a:lnTo>
                    <a:pt x="75" y="12"/>
                  </a:ln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7" y="12"/>
                  </a:cubicBezTo>
                  <a:lnTo>
                    <a:pt x="79" y="5"/>
                  </a:lnTo>
                  <a:cubicBezTo>
                    <a:pt x="79" y="5"/>
                    <a:pt x="79" y="5"/>
                    <a:pt x="79" y="5"/>
                  </a:cubicBezTo>
                  <a:cubicBezTo>
                    <a:pt x="79" y="5"/>
                    <a:pt x="78" y="4"/>
                    <a:pt x="78" y="4"/>
                  </a:cubicBezTo>
                  <a:lnTo>
                    <a:pt x="77" y="4"/>
                  </a:lnTo>
                  <a:lnTo>
                    <a:pt x="78" y="1"/>
                  </a:lnTo>
                  <a:lnTo>
                    <a:pt x="87" y="4"/>
                  </a:lnTo>
                  <a:lnTo>
                    <a:pt x="86" y="7"/>
                  </a:lnTo>
                  <a:close/>
                  <a:moveTo>
                    <a:pt x="112" y="28"/>
                  </a:moveTo>
                  <a:cubicBezTo>
                    <a:pt x="111" y="29"/>
                    <a:pt x="110" y="30"/>
                    <a:pt x="108" y="30"/>
                  </a:cubicBezTo>
                  <a:cubicBezTo>
                    <a:pt x="106" y="30"/>
                    <a:pt x="104" y="29"/>
                    <a:pt x="102" y="2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27"/>
                    <a:pt x="100" y="26"/>
                    <a:pt x="100" y="26"/>
                  </a:cubicBezTo>
                  <a:cubicBezTo>
                    <a:pt x="99" y="25"/>
                    <a:pt x="99" y="25"/>
                    <a:pt x="98" y="24"/>
                  </a:cubicBezTo>
                  <a:cubicBezTo>
                    <a:pt x="98" y="23"/>
                    <a:pt x="97" y="22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97" y="20"/>
                    <a:pt x="97" y="20"/>
                    <a:pt x="97" y="19"/>
                  </a:cubicBezTo>
                  <a:cubicBezTo>
                    <a:pt x="98" y="18"/>
                    <a:pt x="98" y="17"/>
                    <a:pt x="99" y="16"/>
                  </a:cubicBezTo>
                  <a:cubicBezTo>
                    <a:pt x="99" y="16"/>
                    <a:pt x="99" y="15"/>
                    <a:pt x="100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3" y="14"/>
                    <a:pt x="103" y="14"/>
                    <a:pt x="103" y="14"/>
                  </a:cubicBezTo>
                  <a:cubicBezTo>
                    <a:pt x="104" y="13"/>
                    <a:pt x="105" y="13"/>
                    <a:pt x="105" y="14"/>
                  </a:cubicBezTo>
                  <a:cubicBezTo>
                    <a:pt x="106" y="14"/>
                    <a:pt x="107" y="14"/>
                    <a:pt x="108" y="14"/>
                  </a:cubicBezTo>
                  <a:cubicBezTo>
                    <a:pt x="108" y="14"/>
                    <a:pt x="109" y="15"/>
                    <a:pt x="109" y="15"/>
                  </a:cubicBezTo>
                  <a:cubicBezTo>
                    <a:pt x="109" y="15"/>
                    <a:pt x="110" y="15"/>
                    <a:pt x="110" y="15"/>
                  </a:cubicBezTo>
                  <a:cubicBezTo>
                    <a:pt x="112" y="17"/>
                    <a:pt x="113" y="18"/>
                    <a:pt x="114" y="20"/>
                  </a:cubicBezTo>
                  <a:cubicBezTo>
                    <a:pt x="115" y="22"/>
                    <a:pt x="115" y="24"/>
                    <a:pt x="114" y="25"/>
                  </a:cubicBezTo>
                  <a:lnTo>
                    <a:pt x="109" y="21"/>
                  </a:lnTo>
                  <a:cubicBezTo>
                    <a:pt x="109" y="21"/>
                    <a:pt x="109" y="20"/>
                    <a:pt x="109" y="20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9" y="19"/>
                    <a:pt x="109" y="19"/>
                    <a:pt x="109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7" y="18"/>
                    <a:pt x="107" y="18"/>
                    <a:pt x="107" y="18"/>
                  </a:cubicBezTo>
                  <a:cubicBezTo>
                    <a:pt x="106" y="18"/>
                    <a:pt x="105" y="19"/>
                    <a:pt x="105" y="20"/>
                  </a:cubicBezTo>
                  <a:lnTo>
                    <a:pt x="104" y="21"/>
                  </a:lnTo>
                  <a:cubicBezTo>
                    <a:pt x="103" y="22"/>
                    <a:pt x="103" y="22"/>
                    <a:pt x="103" y="23"/>
                  </a:cubicBezTo>
                  <a:cubicBezTo>
                    <a:pt x="103" y="24"/>
                    <a:pt x="103" y="24"/>
                    <a:pt x="104" y="25"/>
                  </a:cubicBezTo>
                  <a:cubicBezTo>
                    <a:pt x="104" y="25"/>
                    <a:pt x="105" y="25"/>
                    <a:pt x="105" y="25"/>
                  </a:cubicBezTo>
                  <a:cubicBezTo>
                    <a:pt x="106" y="25"/>
                    <a:pt x="106" y="25"/>
                    <a:pt x="107" y="24"/>
                  </a:cubicBezTo>
                  <a:lnTo>
                    <a:pt x="112" y="2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49" descr="original_metal_w"/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010" y="193774"/>
              <a:ext cx="374664" cy="26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50"/>
            <p:cNvSpPr>
              <a:spLocks noChangeArrowheads="1"/>
            </p:cNvSpPr>
            <p:nvPr/>
          </p:nvSpPr>
          <p:spPr bwMode="auto">
            <a:xfrm>
              <a:off x="9677610" y="119459"/>
              <a:ext cx="523868" cy="408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1 h 21600"/>
                <a:gd name="T26" fmla="*/ 1843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00FF">
                <a:alpha val="7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101780" tIns="50892" rIns="101780" bIns="50892" anchor="ctr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9857371" y="76763"/>
              <a:ext cx="161042" cy="177940"/>
              <a:chOff x="3374" y="926"/>
              <a:chExt cx="585" cy="771"/>
            </a:xfrm>
          </p:grpSpPr>
          <p:sp>
            <p:nvSpPr>
              <p:cNvPr id="22" name="Freeform 52"/>
              <p:cNvSpPr>
                <a:spLocks/>
              </p:cNvSpPr>
              <p:nvPr/>
            </p:nvSpPr>
            <p:spPr bwMode="auto">
              <a:xfrm>
                <a:off x="3511" y="1317"/>
                <a:ext cx="313" cy="379"/>
              </a:xfrm>
              <a:custGeom>
                <a:avLst/>
                <a:gdLst>
                  <a:gd name="T0" fmla="*/ 2147483647 w 27"/>
                  <a:gd name="T1" fmla="*/ 0 h 33"/>
                  <a:gd name="T2" fmla="*/ 2147483647 w 27"/>
                  <a:gd name="T3" fmla="*/ 0 h 33"/>
                  <a:gd name="T4" fmla="*/ 2147483647 w 27"/>
                  <a:gd name="T5" fmla="*/ 2147483647 h 33"/>
                  <a:gd name="T6" fmla="*/ 2147483647 w 27"/>
                  <a:gd name="T7" fmla="*/ 2147483647 h 33"/>
                  <a:gd name="T8" fmla="*/ 2147483647 w 27"/>
                  <a:gd name="T9" fmla="*/ 2147483647 h 33"/>
                  <a:gd name="T10" fmla="*/ 2147483647 w 27"/>
                  <a:gd name="T11" fmla="*/ 2147483647 h 33"/>
                  <a:gd name="T12" fmla="*/ 2147483647 w 27"/>
                  <a:gd name="T13" fmla="*/ 2147483647 h 33"/>
                  <a:gd name="T14" fmla="*/ 2147483647 w 27"/>
                  <a:gd name="T15" fmla="*/ 2147483647 h 33"/>
                  <a:gd name="T16" fmla="*/ 2147483647 w 27"/>
                  <a:gd name="T17" fmla="*/ 2147483647 h 33"/>
                  <a:gd name="T18" fmla="*/ 2147483647 w 27"/>
                  <a:gd name="T19" fmla="*/ 2147483647 h 33"/>
                  <a:gd name="T20" fmla="*/ 2147483647 w 27"/>
                  <a:gd name="T21" fmla="*/ 2147483647 h 33"/>
                  <a:gd name="T22" fmla="*/ 2147483647 w 27"/>
                  <a:gd name="T23" fmla="*/ 2147483647 h 33"/>
                  <a:gd name="T24" fmla="*/ 2147483647 w 27"/>
                  <a:gd name="T25" fmla="*/ 2147483647 h 33"/>
                  <a:gd name="T26" fmla="*/ 2147483647 w 27"/>
                  <a:gd name="T27" fmla="*/ 2147483647 h 33"/>
                  <a:gd name="T28" fmla="*/ 2147483647 w 27"/>
                  <a:gd name="T29" fmla="*/ 2147483647 h 33"/>
                  <a:gd name="T30" fmla="*/ 2147483647 w 27"/>
                  <a:gd name="T31" fmla="*/ 2147483647 h 33"/>
                  <a:gd name="T32" fmla="*/ 2147483647 w 27"/>
                  <a:gd name="T33" fmla="*/ 2147483647 h 33"/>
                  <a:gd name="T34" fmla="*/ 2147483647 w 27"/>
                  <a:gd name="T35" fmla="*/ 2147483647 h 33"/>
                  <a:gd name="T36" fmla="*/ 2147483647 w 27"/>
                  <a:gd name="T37" fmla="*/ 2147483647 h 33"/>
                  <a:gd name="T38" fmla="*/ 2147483647 w 27"/>
                  <a:gd name="T39" fmla="*/ 2147483647 h 33"/>
                  <a:gd name="T40" fmla="*/ 2147483647 w 27"/>
                  <a:gd name="T41" fmla="*/ 2147483647 h 33"/>
                  <a:gd name="T42" fmla="*/ 2147483647 w 27"/>
                  <a:gd name="T43" fmla="*/ 2147483647 h 33"/>
                  <a:gd name="T44" fmla="*/ 2147483647 w 27"/>
                  <a:gd name="T45" fmla="*/ 2147483647 h 33"/>
                  <a:gd name="T46" fmla="*/ 2147483647 w 27"/>
                  <a:gd name="T47" fmla="*/ 2147483647 h 33"/>
                  <a:gd name="T48" fmla="*/ 2147483647 w 27"/>
                  <a:gd name="T49" fmla="*/ 2147483647 h 33"/>
                  <a:gd name="T50" fmla="*/ 2147483647 w 27"/>
                  <a:gd name="T51" fmla="*/ 2147483647 h 33"/>
                  <a:gd name="T52" fmla="*/ 0 w 27"/>
                  <a:gd name="T53" fmla="*/ 2147483647 h 33"/>
                  <a:gd name="T54" fmla="*/ 2147483647 w 27"/>
                  <a:gd name="T55" fmla="*/ 2147483647 h 33"/>
                  <a:gd name="T56" fmla="*/ 0 w 27"/>
                  <a:gd name="T57" fmla="*/ 2147483647 h 33"/>
                  <a:gd name="T58" fmla="*/ 2147483647 w 27"/>
                  <a:gd name="T59" fmla="*/ 2147483647 h 33"/>
                  <a:gd name="T60" fmla="*/ 2147483647 w 27"/>
                  <a:gd name="T61" fmla="*/ 2147483647 h 33"/>
                  <a:gd name="T62" fmla="*/ 2147483647 w 27"/>
                  <a:gd name="T63" fmla="*/ 0 h 33"/>
                  <a:gd name="T64" fmla="*/ 2147483647 w 27"/>
                  <a:gd name="T65" fmla="*/ 0 h 33"/>
                  <a:gd name="T66" fmla="*/ 2147483647 w 27"/>
                  <a:gd name="T67" fmla="*/ 0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33"/>
                  <a:gd name="T104" fmla="*/ 27 w 27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33">
                    <a:moveTo>
                      <a:pt x="14" y="0"/>
                    </a:moveTo>
                    <a:lnTo>
                      <a:pt x="14" y="0"/>
                    </a:lnTo>
                    <a:lnTo>
                      <a:pt x="21" y="6"/>
                    </a:lnTo>
                    <a:cubicBezTo>
                      <a:pt x="22" y="8"/>
                      <a:pt x="22" y="9"/>
                      <a:pt x="21" y="10"/>
                    </a:cubicBezTo>
                    <a:cubicBezTo>
                      <a:pt x="24" y="10"/>
                      <a:pt x="27" y="11"/>
                      <a:pt x="27" y="14"/>
                    </a:cubicBezTo>
                    <a:lnTo>
                      <a:pt x="26" y="14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6" y="17"/>
                    </a:lnTo>
                    <a:cubicBezTo>
                      <a:pt x="25" y="17"/>
                      <a:pt x="24" y="17"/>
                      <a:pt x="24" y="16"/>
                    </a:cubicBezTo>
                    <a:cubicBezTo>
                      <a:pt x="24" y="17"/>
                      <a:pt x="23" y="18"/>
                      <a:pt x="22" y="18"/>
                    </a:cubicBezTo>
                    <a:cubicBezTo>
                      <a:pt x="22" y="16"/>
                      <a:pt x="21" y="15"/>
                      <a:pt x="19" y="15"/>
                    </a:cubicBezTo>
                    <a:cubicBezTo>
                      <a:pt x="17" y="16"/>
                      <a:pt x="16" y="16"/>
                      <a:pt x="16" y="14"/>
                    </a:cubicBezTo>
                    <a:lnTo>
                      <a:pt x="16" y="21"/>
                    </a:lnTo>
                    <a:cubicBezTo>
                      <a:pt x="18" y="28"/>
                      <a:pt x="16" y="31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1" y="31"/>
                      <a:pt x="9" y="28"/>
                      <a:pt x="11" y="21"/>
                    </a:cubicBezTo>
                    <a:lnTo>
                      <a:pt x="11" y="14"/>
                    </a:lnTo>
                    <a:cubicBezTo>
                      <a:pt x="11" y="16"/>
                      <a:pt x="10" y="16"/>
                      <a:pt x="8" y="15"/>
                    </a:cubicBezTo>
                    <a:cubicBezTo>
                      <a:pt x="6" y="15"/>
                      <a:pt x="5" y="16"/>
                      <a:pt x="5" y="18"/>
                    </a:cubicBezTo>
                    <a:cubicBezTo>
                      <a:pt x="4" y="18"/>
                      <a:pt x="4" y="17"/>
                      <a:pt x="3" y="16"/>
                    </a:cubicBezTo>
                    <a:cubicBezTo>
                      <a:pt x="3" y="17"/>
                      <a:pt x="2" y="17"/>
                      <a:pt x="1" y="17"/>
                    </a:cubicBezTo>
                    <a:lnTo>
                      <a:pt x="2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0" y="14"/>
                    </a:lnTo>
                    <a:cubicBezTo>
                      <a:pt x="0" y="11"/>
                      <a:pt x="3" y="10"/>
                      <a:pt x="6" y="10"/>
                    </a:cubicBezTo>
                    <a:cubicBezTo>
                      <a:pt x="5" y="9"/>
                      <a:pt x="5" y="8"/>
                      <a:pt x="6" y="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 53"/>
              <p:cNvSpPr>
                <a:spLocks/>
              </p:cNvSpPr>
              <p:nvPr/>
            </p:nvSpPr>
            <p:spPr bwMode="auto">
              <a:xfrm>
                <a:off x="3569" y="1226"/>
                <a:ext cx="198" cy="92"/>
              </a:xfrm>
              <a:custGeom>
                <a:avLst/>
                <a:gdLst>
                  <a:gd name="T0" fmla="*/ 0 w 17"/>
                  <a:gd name="T1" fmla="*/ 2147483647 h 8"/>
                  <a:gd name="T2" fmla="*/ 2147483647 w 17"/>
                  <a:gd name="T3" fmla="*/ 2147483647 h 8"/>
                  <a:gd name="T4" fmla="*/ 2147483647 w 17"/>
                  <a:gd name="T5" fmla="*/ 0 h 8"/>
                  <a:gd name="T6" fmla="*/ 2147483647 w 17"/>
                  <a:gd name="T7" fmla="*/ 0 h 8"/>
                  <a:gd name="T8" fmla="*/ 2147483647 w 17"/>
                  <a:gd name="T9" fmla="*/ 0 h 8"/>
                  <a:gd name="T10" fmla="*/ 2147483647 w 17"/>
                  <a:gd name="T11" fmla="*/ 2147483647 h 8"/>
                  <a:gd name="T12" fmla="*/ 2147483647 w 17"/>
                  <a:gd name="T13" fmla="*/ 2147483647 h 8"/>
                  <a:gd name="T14" fmla="*/ 2147483647 w 17"/>
                  <a:gd name="T15" fmla="*/ 2147483647 h 8"/>
                  <a:gd name="T16" fmla="*/ 2147483647 w 17"/>
                  <a:gd name="T17" fmla="*/ 2147483647 h 8"/>
                  <a:gd name="T18" fmla="*/ 2147483647 w 17"/>
                  <a:gd name="T19" fmla="*/ 2147483647 h 8"/>
                  <a:gd name="T20" fmla="*/ 2147483647 w 17"/>
                  <a:gd name="T21" fmla="*/ 2147483647 h 8"/>
                  <a:gd name="T22" fmla="*/ 2147483647 w 17"/>
                  <a:gd name="T23" fmla="*/ 2147483647 h 8"/>
                  <a:gd name="T24" fmla="*/ 2147483647 w 17"/>
                  <a:gd name="T25" fmla="*/ 2147483647 h 8"/>
                  <a:gd name="T26" fmla="*/ 2147483647 w 17"/>
                  <a:gd name="T27" fmla="*/ 2147483647 h 8"/>
                  <a:gd name="T28" fmla="*/ 2147483647 w 17"/>
                  <a:gd name="T29" fmla="*/ 2147483647 h 8"/>
                  <a:gd name="T30" fmla="*/ 2147483647 w 17"/>
                  <a:gd name="T31" fmla="*/ 2147483647 h 8"/>
                  <a:gd name="T32" fmla="*/ 2147483647 w 17"/>
                  <a:gd name="T33" fmla="*/ 2147483647 h 8"/>
                  <a:gd name="T34" fmla="*/ 2147483647 w 17"/>
                  <a:gd name="T35" fmla="*/ 2147483647 h 8"/>
                  <a:gd name="T36" fmla="*/ 2147483647 w 17"/>
                  <a:gd name="T37" fmla="*/ 2147483647 h 8"/>
                  <a:gd name="T38" fmla="*/ 2147483647 w 17"/>
                  <a:gd name="T39" fmla="*/ 2147483647 h 8"/>
                  <a:gd name="T40" fmla="*/ 2147483647 w 17"/>
                  <a:gd name="T41" fmla="*/ 2147483647 h 8"/>
                  <a:gd name="T42" fmla="*/ 2147483647 w 17"/>
                  <a:gd name="T43" fmla="*/ 2147483647 h 8"/>
                  <a:gd name="T44" fmla="*/ 2147483647 w 17"/>
                  <a:gd name="T45" fmla="*/ 2147483647 h 8"/>
                  <a:gd name="T46" fmla="*/ 2147483647 w 17"/>
                  <a:gd name="T47" fmla="*/ 2147483647 h 8"/>
                  <a:gd name="T48" fmla="*/ 0 w 17"/>
                  <a:gd name="T49" fmla="*/ 2147483647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"/>
                  <a:gd name="T76" fmla="*/ 0 h 8"/>
                  <a:gd name="T77" fmla="*/ 17 w 17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" h="8">
                    <a:moveTo>
                      <a:pt x="0" y="3"/>
                    </a:moveTo>
                    <a:cubicBezTo>
                      <a:pt x="2" y="3"/>
                      <a:pt x="3" y="3"/>
                      <a:pt x="2" y="1"/>
                    </a:cubicBezTo>
                    <a:lnTo>
                      <a:pt x="8" y="0"/>
                    </a:lnTo>
                    <a:lnTo>
                      <a:pt x="15" y="1"/>
                    </a:lnTo>
                    <a:cubicBezTo>
                      <a:pt x="14" y="3"/>
                      <a:pt x="15" y="3"/>
                      <a:pt x="17" y="3"/>
                    </a:cubicBezTo>
                    <a:cubicBezTo>
                      <a:pt x="16" y="4"/>
                      <a:pt x="15" y="5"/>
                      <a:pt x="14" y="4"/>
                    </a:cubicBezTo>
                    <a:cubicBezTo>
                      <a:pt x="14" y="5"/>
                      <a:pt x="14" y="6"/>
                      <a:pt x="15" y="7"/>
                    </a:cubicBezTo>
                    <a:cubicBezTo>
                      <a:pt x="14" y="6"/>
                      <a:pt x="13" y="6"/>
                      <a:pt x="13" y="5"/>
                    </a:cubicBezTo>
                    <a:lnTo>
                      <a:pt x="13" y="8"/>
                    </a:lnTo>
                    <a:cubicBezTo>
                      <a:pt x="12" y="7"/>
                      <a:pt x="12" y="6"/>
                      <a:pt x="11" y="5"/>
                    </a:cubicBezTo>
                    <a:lnTo>
                      <a:pt x="11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6" y="5"/>
                    </a:lnTo>
                    <a:cubicBezTo>
                      <a:pt x="5" y="6"/>
                      <a:pt x="5" y="7"/>
                      <a:pt x="4" y="8"/>
                    </a:cubicBezTo>
                    <a:lnTo>
                      <a:pt x="4" y="5"/>
                    </a:lnTo>
                    <a:cubicBezTo>
                      <a:pt x="4" y="6"/>
                      <a:pt x="3" y="6"/>
                      <a:pt x="2" y="7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2" y="5"/>
                      <a:pt x="1" y="4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54"/>
              <p:cNvSpPr>
                <a:spLocks/>
              </p:cNvSpPr>
              <p:nvPr/>
            </p:nvSpPr>
            <p:spPr bwMode="auto">
              <a:xfrm>
                <a:off x="3569" y="1180"/>
                <a:ext cx="198" cy="103"/>
              </a:xfrm>
              <a:custGeom>
                <a:avLst/>
                <a:gdLst>
                  <a:gd name="T0" fmla="*/ 2147483647 w 17"/>
                  <a:gd name="T1" fmla="*/ 2147483647 h 9"/>
                  <a:gd name="T2" fmla="*/ 2147483647 w 17"/>
                  <a:gd name="T3" fmla="*/ 0 h 9"/>
                  <a:gd name="T4" fmla="*/ 2147483647 w 17"/>
                  <a:gd name="T5" fmla="*/ 0 h 9"/>
                  <a:gd name="T6" fmla="*/ 2147483647 w 17"/>
                  <a:gd name="T7" fmla="*/ 0 h 9"/>
                  <a:gd name="T8" fmla="*/ 2147483647 w 17"/>
                  <a:gd name="T9" fmla="*/ 0 h 9"/>
                  <a:gd name="T10" fmla="*/ 2147483647 w 17"/>
                  <a:gd name="T11" fmla="*/ 0 h 9"/>
                  <a:gd name="T12" fmla="*/ 2147483647 w 17"/>
                  <a:gd name="T13" fmla="*/ 2147483647 h 9"/>
                  <a:gd name="T14" fmla="*/ 0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2147483647 w 17"/>
                  <a:gd name="T25" fmla="*/ 2147483647 h 9"/>
                  <a:gd name="T26" fmla="*/ 2147483647 w 17"/>
                  <a:gd name="T27" fmla="*/ 2147483647 h 9"/>
                  <a:gd name="T28" fmla="*/ 2147483647 w 17"/>
                  <a:gd name="T29" fmla="*/ 2147483647 h 9"/>
                  <a:gd name="T30" fmla="*/ 2147483647 w 17"/>
                  <a:gd name="T31" fmla="*/ 2147483647 h 9"/>
                  <a:gd name="T32" fmla="*/ 2147483647 w 17"/>
                  <a:gd name="T33" fmla="*/ 2147483647 h 9"/>
                  <a:gd name="T34" fmla="*/ 2147483647 w 17"/>
                  <a:gd name="T35" fmla="*/ 2147483647 h 9"/>
                  <a:gd name="T36" fmla="*/ 2147483647 w 17"/>
                  <a:gd name="T37" fmla="*/ 2147483647 h 9"/>
                  <a:gd name="T38" fmla="*/ 2147483647 w 17"/>
                  <a:gd name="T39" fmla="*/ 2147483647 h 9"/>
                  <a:gd name="T40" fmla="*/ 2147483647 w 17"/>
                  <a:gd name="T41" fmla="*/ 2147483647 h 9"/>
                  <a:gd name="T42" fmla="*/ 2147483647 w 17"/>
                  <a:gd name="T43" fmla="*/ 2147483647 h 9"/>
                  <a:gd name="T44" fmla="*/ 2147483647 w 17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7"/>
                  <a:gd name="T70" fmla="*/ 0 h 9"/>
                  <a:gd name="T71" fmla="*/ 17 w 17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7" h="9">
                    <a:moveTo>
                      <a:pt x="14" y="2"/>
                    </a:moveTo>
                    <a:lnTo>
                      <a:pt x="12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cubicBezTo>
                      <a:pt x="4" y="4"/>
                      <a:pt x="3" y="5"/>
                      <a:pt x="0" y="6"/>
                    </a:cubicBezTo>
                    <a:cubicBezTo>
                      <a:pt x="1" y="7"/>
                      <a:pt x="2" y="7"/>
                      <a:pt x="4" y="6"/>
                    </a:cubicBezTo>
                    <a:lnTo>
                      <a:pt x="2" y="8"/>
                    </a:lnTo>
                    <a:cubicBezTo>
                      <a:pt x="4" y="8"/>
                      <a:pt x="5" y="7"/>
                      <a:pt x="6" y="5"/>
                    </a:cubicBezTo>
                    <a:lnTo>
                      <a:pt x="6" y="9"/>
                    </a:lnTo>
                    <a:cubicBezTo>
                      <a:pt x="7" y="8"/>
                      <a:pt x="8" y="6"/>
                      <a:pt x="7" y="4"/>
                    </a:cubicBezTo>
                    <a:lnTo>
                      <a:pt x="9" y="7"/>
                    </a:lnTo>
                    <a:lnTo>
                      <a:pt x="10" y="4"/>
                    </a:lnTo>
                    <a:cubicBezTo>
                      <a:pt x="9" y="6"/>
                      <a:pt x="10" y="8"/>
                      <a:pt x="11" y="9"/>
                    </a:cubicBezTo>
                    <a:lnTo>
                      <a:pt x="11" y="5"/>
                    </a:lnTo>
                    <a:cubicBezTo>
                      <a:pt x="12" y="7"/>
                      <a:pt x="13" y="8"/>
                      <a:pt x="15" y="8"/>
                    </a:cubicBezTo>
                    <a:lnTo>
                      <a:pt x="13" y="6"/>
                    </a:lnTo>
                    <a:cubicBezTo>
                      <a:pt x="15" y="7"/>
                      <a:pt x="16" y="7"/>
                      <a:pt x="17" y="6"/>
                    </a:cubicBezTo>
                    <a:cubicBezTo>
                      <a:pt x="14" y="5"/>
                      <a:pt x="13" y="4"/>
                      <a:pt x="1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55"/>
              <p:cNvSpPr>
                <a:spLocks/>
              </p:cNvSpPr>
              <p:nvPr/>
            </p:nvSpPr>
            <p:spPr bwMode="auto">
              <a:xfrm>
                <a:off x="3559" y="1260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2147483647 w 5"/>
                  <a:gd name="T5" fmla="*/ 2147483647 h 3"/>
                  <a:gd name="T6" fmla="*/ 2147483647 w 5"/>
                  <a:gd name="T7" fmla="*/ 2147483647 h 3"/>
                  <a:gd name="T8" fmla="*/ 0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4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56"/>
              <p:cNvSpPr>
                <a:spLocks/>
              </p:cNvSpPr>
              <p:nvPr/>
            </p:nvSpPr>
            <p:spPr bwMode="auto">
              <a:xfrm>
                <a:off x="3718" y="1260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2147483647 w 5"/>
                  <a:gd name="T3" fmla="*/ 0 h 3"/>
                  <a:gd name="T4" fmla="*/ 0 w 5"/>
                  <a:gd name="T5" fmla="*/ 2147483647 h 3"/>
                  <a:gd name="T6" fmla="*/ 2147483647 w 5"/>
                  <a:gd name="T7" fmla="*/ 2147483647 h 3"/>
                  <a:gd name="T8" fmla="*/ 2147483647 w 5"/>
                  <a:gd name="T9" fmla="*/ 2147483647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57"/>
              <p:cNvSpPr>
                <a:spLocks/>
              </p:cNvSpPr>
              <p:nvPr/>
            </p:nvSpPr>
            <p:spPr bwMode="auto">
              <a:xfrm>
                <a:off x="3544" y="1478"/>
                <a:ext cx="92" cy="149"/>
              </a:xfrm>
              <a:custGeom>
                <a:avLst/>
                <a:gdLst>
                  <a:gd name="T0" fmla="*/ 2147483647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2147483647 w 8"/>
                  <a:gd name="T11" fmla="*/ 0 h 13"/>
                  <a:gd name="T12" fmla="*/ 2147483647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8" y="4"/>
                    </a:moveTo>
                    <a:cubicBezTo>
                      <a:pt x="5" y="6"/>
                      <a:pt x="4" y="9"/>
                      <a:pt x="5" y="13"/>
                    </a:cubicBezTo>
                    <a:cubicBezTo>
                      <a:pt x="2" y="13"/>
                      <a:pt x="2" y="12"/>
                      <a:pt x="2" y="10"/>
                    </a:cubicBezTo>
                    <a:cubicBezTo>
                      <a:pt x="0" y="9"/>
                      <a:pt x="0" y="8"/>
                      <a:pt x="1" y="7"/>
                    </a:cubicBezTo>
                    <a:cubicBezTo>
                      <a:pt x="1" y="7"/>
                      <a:pt x="3" y="7"/>
                      <a:pt x="4" y="5"/>
                    </a:cubicBezTo>
                    <a:cubicBezTo>
                      <a:pt x="7" y="4"/>
                      <a:pt x="8" y="2"/>
                      <a:pt x="8" y="0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58"/>
              <p:cNvSpPr>
                <a:spLocks/>
              </p:cNvSpPr>
              <p:nvPr/>
            </p:nvSpPr>
            <p:spPr bwMode="auto">
              <a:xfrm>
                <a:off x="3593" y="1524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0 w 4"/>
                  <a:gd name="T7" fmla="*/ 2147483647 h 13"/>
                  <a:gd name="T8" fmla="*/ 2147483647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4" y="13"/>
                    </a:moveTo>
                    <a:cubicBezTo>
                      <a:pt x="3" y="10"/>
                      <a:pt x="3" y="7"/>
                      <a:pt x="4" y="3"/>
                    </a:cubicBezTo>
                    <a:lnTo>
                      <a:pt x="4" y="0"/>
                    </a:lnTo>
                    <a:cubicBezTo>
                      <a:pt x="1" y="2"/>
                      <a:pt x="0" y="5"/>
                      <a:pt x="0" y="9"/>
                    </a:cubicBezTo>
                    <a:cubicBezTo>
                      <a:pt x="1" y="12"/>
                      <a:pt x="3" y="13"/>
                      <a:pt x="4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59"/>
              <p:cNvSpPr>
                <a:spLocks/>
              </p:cNvSpPr>
              <p:nvPr/>
            </p:nvSpPr>
            <p:spPr bwMode="auto">
              <a:xfrm>
                <a:off x="3535" y="1432"/>
                <a:ext cx="67" cy="69"/>
              </a:xfrm>
              <a:custGeom>
                <a:avLst/>
                <a:gdLst>
                  <a:gd name="T0" fmla="*/ 0 w 6"/>
                  <a:gd name="T1" fmla="*/ 2147483647 h 6"/>
                  <a:gd name="T2" fmla="*/ 2147483647 w 6"/>
                  <a:gd name="T3" fmla="*/ 0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2" y="0"/>
                      <a:pt x="6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0"/>
              <p:cNvSpPr>
                <a:spLocks/>
              </p:cNvSpPr>
              <p:nvPr/>
            </p:nvSpPr>
            <p:spPr bwMode="auto">
              <a:xfrm>
                <a:off x="3544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2147483647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2" y="8"/>
                    </a:moveTo>
                    <a:cubicBezTo>
                      <a:pt x="0" y="5"/>
                      <a:pt x="2" y="3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1"/>
              <p:cNvSpPr>
                <a:spLocks/>
              </p:cNvSpPr>
              <p:nvPr/>
            </p:nvSpPr>
            <p:spPr bwMode="auto">
              <a:xfrm>
                <a:off x="3578" y="1432"/>
                <a:ext cx="58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0 60000 65536"/>
                  <a:gd name="T5" fmla="*/ 0 60000 65536"/>
                  <a:gd name="T6" fmla="*/ 0 w 5"/>
                  <a:gd name="T7" fmla="*/ 0 h 5"/>
                  <a:gd name="T8" fmla="*/ 5 w 5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5">
                    <a:moveTo>
                      <a:pt x="1" y="5"/>
                    </a:moveTo>
                    <a:cubicBezTo>
                      <a:pt x="0" y="4"/>
                      <a:pt x="2" y="2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62"/>
              <p:cNvSpPr>
                <a:spLocks/>
              </p:cNvSpPr>
              <p:nvPr/>
            </p:nvSpPr>
            <p:spPr bwMode="auto">
              <a:xfrm>
                <a:off x="3593" y="1467"/>
                <a:ext cx="43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0" y="2"/>
                    </a:moveTo>
                    <a:cubicBezTo>
                      <a:pt x="1" y="1"/>
                      <a:pt x="3" y="0"/>
                      <a:pt x="4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Freeform 63"/>
              <p:cNvSpPr>
                <a:spLocks/>
              </p:cNvSpPr>
              <p:nvPr/>
            </p:nvSpPr>
            <p:spPr bwMode="auto">
              <a:xfrm>
                <a:off x="3525" y="1444"/>
                <a:ext cx="53" cy="34"/>
              </a:xfrm>
              <a:custGeom>
                <a:avLst/>
                <a:gdLst>
                  <a:gd name="T0" fmla="*/ 0 w 5"/>
                  <a:gd name="T1" fmla="*/ 2147483647 h 3"/>
                  <a:gd name="T2" fmla="*/ 2147483647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0" y="3"/>
                    </a:moveTo>
                    <a:cubicBezTo>
                      <a:pt x="0" y="2"/>
                      <a:pt x="2" y="0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Freeform 64"/>
              <p:cNvSpPr>
                <a:spLocks/>
              </p:cNvSpPr>
              <p:nvPr/>
            </p:nvSpPr>
            <p:spPr bwMode="auto">
              <a:xfrm>
                <a:off x="3544" y="1432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0" y="6"/>
                    </a:moveTo>
                    <a:cubicBezTo>
                      <a:pt x="1" y="3"/>
                      <a:pt x="2" y="1"/>
                      <a:pt x="5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65"/>
              <p:cNvSpPr>
                <a:spLocks/>
              </p:cNvSpPr>
              <p:nvPr/>
            </p:nvSpPr>
            <p:spPr bwMode="auto">
              <a:xfrm>
                <a:off x="3559" y="1513"/>
                <a:ext cx="77" cy="57"/>
              </a:xfrm>
              <a:custGeom>
                <a:avLst/>
                <a:gdLst>
                  <a:gd name="T0" fmla="*/ 0 w 7"/>
                  <a:gd name="T1" fmla="*/ 2147483647 h 5"/>
                  <a:gd name="T2" fmla="*/ 2147483647 w 7"/>
                  <a:gd name="T3" fmla="*/ 2147483647 h 5"/>
                  <a:gd name="T4" fmla="*/ 2147483647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0" y="5"/>
                    </a:moveTo>
                    <a:cubicBezTo>
                      <a:pt x="1" y="5"/>
                      <a:pt x="2" y="5"/>
                      <a:pt x="3" y="4"/>
                    </a:cubicBez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Freeform 66"/>
              <p:cNvSpPr>
                <a:spLocks/>
              </p:cNvSpPr>
              <p:nvPr/>
            </p:nvSpPr>
            <p:spPr bwMode="auto">
              <a:xfrm>
                <a:off x="3569" y="1559"/>
                <a:ext cx="24" cy="57"/>
              </a:xfrm>
              <a:custGeom>
                <a:avLst/>
                <a:gdLst>
                  <a:gd name="T0" fmla="*/ 2147483647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2" y="0"/>
                    </a:moveTo>
                    <a:cubicBezTo>
                      <a:pt x="1" y="2"/>
                      <a:pt x="0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Freeform 67"/>
              <p:cNvSpPr>
                <a:spLocks/>
              </p:cNvSpPr>
              <p:nvPr/>
            </p:nvSpPr>
            <p:spPr bwMode="auto">
              <a:xfrm>
                <a:off x="3602" y="1536"/>
                <a:ext cx="34" cy="115"/>
              </a:xfrm>
              <a:custGeom>
                <a:avLst/>
                <a:gdLst>
                  <a:gd name="T0" fmla="*/ 2147483647 w 3"/>
                  <a:gd name="T1" fmla="*/ 0 h 10"/>
                  <a:gd name="T2" fmla="*/ 2147483647 w 3"/>
                  <a:gd name="T3" fmla="*/ 2147483647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0"/>
                    </a:moveTo>
                    <a:cubicBezTo>
                      <a:pt x="0" y="2"/>
                      <a:pt x="0" y="6"/>
                      <a:pt x="1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Freeform 68"/>
              <p:cNvSpPr>
                <a:spLocks/>
              </p:cNvSpPr>
              <p:nvPr/>
            </p:nvSpPr>
            <p:spPr bwMode="auto">
              <a:xfrm>
                <a:off x="3602" y="1547"/>
                <a:ext cx="34" cy="115"/>
              </a:xfrm>
              <a:custGeom>
                <a:avLst/>
                <a:gdLst>
                  <a:gd name="T0" fmla="*/ 2147483647 w 3"/>
                  <a:gd name="T1" fmla="*/ 2147483647 h 10"/>
                  <a:gd name="T2" fmla="*/ 2147483647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3" y="10"/>
                    </a:moveTo>
                    <a:cubicBezTo>
                      <a:pt x="0" y="8"/>
                      <a:pt x="1" y="4"/>
                      <a:pt x="3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Freeform 69"/>
              <p:cNvSpPr>
                <a:spLocks/>
              </p:cNvSpPr>
              <p:nvPr/>
            </p:nvSpPr>
            <p:spPr bwMode="auto">
              <a:xfrm>
                <a:off x="3636" y="1559"/>
                <a:ext cx="34" cy="126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2147483647 h 11"/>
                  <a:gd name="T4" fmla="*/ 0 60000 65536"/>
                  <a:gd name="T5" fmla="*/ 0 60000 65536"/>
                  <a:gd name="T6" fmla="*/ 0 w 3"/>
                  <a:gd name="T7" fmla="*/ 0 h 11"/>
                  <a:gd name="T8" fmla="*/ 3 w 3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1">
                    <a:moveTo>
                      <a:pt x="3" y="0"/>
                    </a:moveTo>
                    <a:cubicBezTo>
                      <a:pt x="0" y="6"/>
                      <a:pt x="1" y="9"/>
                      <a:pt x="3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70"/>
              <p:cNvSpPr>
                <a:spLocks/>
              </p:cNvSpPr>
              <p:nvPr/>
            </p:nvSpPr>
            <p:spPr bwMode="auto">
              <a:xfrm>
                <a:off x="3699" y="1478"/>
                <a:ext cx="92" cy="149"/>
              </a:xfrm>
              <a:custGeom>
                <a:avLst/>
                <a:gdLst>
                  <a:gd name="T0" fmla="*/ 0 w 8"/>
                  <a:gd name="T1" fmla="*/ 2147483647 h 13"/>
                  <a:gd name="T2" fmla="*/ 2147483647 w 8"/>
                  <a:gd name="T3" fmla="*/ 2147483647 h 13"/>
                  <a:gd name="T4" fmla="*/ 2147483647 w 8"/>
                  <a:gd name="T5" fmla="*/ 2147483647 h 13"/>
                  <a:gd name="T6" fmla="*/ 2147483647 w 8"/>
                  <a:gd name="T7" fmla="*/ 2147483647 h 13"/>
                  <a:gd name="T8" fmla="*/ 2147483647 w 8"/>
                  <a:gd name="T9" fmla="*/ 2147483647 h 13"/>
                  <a:gd name="T10" fmla="*/ 0 w 8"/>
                  <a:gd name="T11" fmla="*/ 0 h 13"/>
                  <a:gd name="T12" fmla="*/ 0 w 8"/>
                  <a:gd name="T13" fmla="*/ 2147483647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3"/>
                  <a:gd name="T23" fmla="*/ 8 w 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3">
                    <a:moveTo>
                      <a:pt x="0" y="4"/>
                    </a:moveTo>
                    <a:cubicBezTo>
                      <a:pt x="3" y="6"/>
                      <a:pt x="4" y="9"/>
                      <a:pt x="4" y="13"/>
                    </a:cubicBezTo>
                    <a:cubicBezTo>
                      <a:pt x="6" y="13"/>
                      <a:pt x="7" y="12"/>
                      <a:pt x="6" y="10"/>
                    </a:cubicBezTo>
                    <a:cubicBezTo>
                      <a:pt x="8" y="9"/>
                      <a:pt x="8" y="8"/>
                      <a:pt x="8" y="7"/>
                    </a:cubicBezTo>
                    <a:cubicBezTo>
                      <a:pt x="7" y="7"/>
                      <a:pt x="5" y="7"/>
                      <a:pt x="4" y="5"/>
                    </a:cubicBezTo>
                    <a:cubicBezTo>
                      <a:pt x="1" y="4"/>
                      <a:pt x="0" y="2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71"/>
              <p:cNvSpPr>
                <a:spLocks/>
              </p:cNvSpPr>
              <p:nvPr/>
            </p:nvSpPr>
            <p:spPr bwMode="auto">
              <a:xfrm>
                <a:off x="3699" y="1524"/>
                <a:ext cx="43" cy="149"/>
              </a:xfrm>
              <a:custGeom>
                <a:avLst/>
                <a:gdLst>
                  <a:gd name="T0" fmla="*/ 0 w 4"/>
                  <a:gd name="T1" fmla="*/ 2147483647 h 13"/>
                  <a:gd name="T2" fmla="*/ 0 w 4"/>
                  <a:gd name="T3" fmla="*/ 2147483647 h 13"/>
                  <a:gd name="T4" fmla="*/ 0 w 4"/>
                  <a:gd name="T5" fmla="*/ 0 h 13"/>
                  <a:gd name="T6" fmla="*/ 2147483647 w 4"/>
                  <a:gd name="T7" fmla="*/ 2147483647 h 13"/>
                  <a:gd name="T8" fmla="*/ 0 w 4"/>
                  <a:gd name="T9" fmla="*/ 2147483647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13"/>
                    </a:moveTo>
                    <a:cubicBezTo>
                      <a:pt x="1" y="10"/>
                      <a:pt x="1" y="7"/>
                      <a:pt x="0" y="3"/>
                    </a:cubicBezTo>
                    <a:lnTo>
                      <a:pt x="0" y="0"/>
                    </a:lnTo>
                    <a:cubicBezTo>
                      <a:pt x="3" y="2"/>
                      <a:pt x="4" y="5"/>
                      <a:pt x="4" y="9"/>
                    </a:cubicBezTo>
                    <a:cubicBezTo>
                      <a:pt x="3" y="12"/>
                      <a:pt x="2" y="13"/>
                      <a:pt x="0" y="1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2"/>
              <p:cNvSpPr>
                <a:spLocks/>
              </p:cNvSpPr>
              <p:nvPr/>
            </p:nvSpPr>
            <p:spPr bwMode="auto">
              <a:xfrm>
                <a:off x="3732" y="1432"/>
                <a:ext cx="77" cy="69"/>
              </a:xfrm>
              <a:custGeom>
                <a:avLst/>
                <a:gdLst>
                  <a:gd name="T0" fmla="*/ 2147483647 w 7"/>
                  <a:gd name="T1" fmla="*/ 2147483647 h 6"/>
                  <a:gd name="T2" fmla="*/ 0 w 7"/>
                  <a:gd name="T3" fmla="*/ 0 h 6"/>
                  <a:gd name="T4" fmla="*/ 0 60000 65536"/>
                  <a:gd name="T5" fmla="*/ 0 60000 65536"/>
                  <a:gd name="T6" fmla="*/ 0 w 7"/>
                  <a:gd name="T7" fmla="*/ 0 h 6"/>
                  <a:gd name="T8" fmla="*/ 7 w 7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" h="6">
                    <a:moveTo>
                      <a:pt x="7" y="6"/>
                    </a:moveTo>
                    <a:cubicBezTo>
                      <a:pt x="5" y="5"/>
                      <a:pt x="5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73"/>
              <p:cNvSpPr>
                <a:spLocks/>
              </p:cNvSpPr>
              <p:nvPr/>
            </p:nvSpPr>
            <p:spPr bwMode="auto">
              <a:xfrm>
                <a:off x="3732" y="1432"/>
                <a:ext cx="58" cy="92"/>
              </a:xfrm>
              <a:custGeom>
                <a:avLst/>
                <a:gdLst>
                  <a:gd name="T0" fmla="*/ 2147483647 w 5"/>
                  <a:gd name="T1" fmla="*/ 2147483647 h 8"/>
                  <a:gd name="T2" fmla="*/ 0 w 5"/>
                  <a:gd name="T3" fmla="*/ 0 h 8"/>
                  <a:gd name="T4" fmla="*/ 0 60000 65536"/>
                  <a:gd name="T5" fmla="*/ 0 60000 65536"/>
                  <a:gd name="T6" fmla="*/ 0 w 5"/>
                  <a:gd name="T7" fmla="*/ 0 h 8"/>
                  <a:gd name="T8" fmla="*/ 5 w 5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8">
                    <a:moveTo>
                      <a:pt x="3" y="8"/>
                    </a:moveTo>
                    <a:cubicBezTo>
                      <a:pt x="5" y="5"/>
                      <a:pt x="3" y="3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74"/>
              <p:cNvSpPr>
                <a:spLocks/>
              </p:cNvSpPr>
              <p:nvPr/>
            </p:nvSpPr>
            <p:spPr bwMode="auto">
              <a:xfrm>
                <a:off x="3703" y="1432"/>
                <a:ext cx="48" cy="57"/>
              </a:xfrm>
              <a:custGeom>
                <a:avLst/>
                <a:gdLst>
                  <a:gd name="T0" fmla="*/ 2147483647 w 4"/>
                  <a:gd name="T1" fmla="*/ 2147483647 h 5"/>
                  <a:gd name="T2" fmla="*/ 0 w 4"/>
                  <a:gd name="T3" fmla="*/ 0 h 5"/>
                  <a:gd name="T4" fmla="*/ 0 60000 65536"/>
                  <a:gd name="T5" fmla="*/ 0 60000 65536"/>
                  <a:gd name="T6" fmla="*/ 0 w 4"/>
                  <a:gd name="T7" fmla="*/ 0 h 5"/>
                  <a:gd name="T8" fmla="*/ 4 w 4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5">
                    <a:moveTo>
                      <a:pt x="4" y="5"/>
                    </a:moveTo>
                    <a:cubicBezTo>
                      <a:pt x="4" y="4"/>
                      <a:pt x="2" y="2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75"/>
              <p:cNvSpPr>
                <a:spLocks/>
              </p:cNvSpPr>
              <p:nvPr/>
            </p:nvSpPr>
            <p:spPr bwMode="auto">
              <a:xfrm>
                <a:off x="3699" y="1467"/>
                <a:ext cx="43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60000 65536"/>
                  <a:gd name="T5" fmla="*/ 0 60000 65536"/>
                  <a:gd name="T6" fmla="*/ 0 w 4"/>
                  <a:gd name="T7" fmla="*/ 0 h 2"/>
                  <a:gd name="T8" fmla="*/ 4 w 4"/>
                  <a:gd name="T9" fmla="*/ 2 h 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Freeform 76"/>
              <p:cNvSpPr>
                <a:spLocks/>
              </p:cNvSpPr>
              <p:nvPr/>
            </p:nvSpPr>
            <p:spPr bwMode="auto">
              <a:xfrm>
                <a:off x="3752" y="1444"/>
                <a:ext cx="58" cy="34"/>
              </a:xfrm>
              <a:custGeom>
                <a:avLst/>
                <a:gdLst>
                  <a:gd name="T0" fmla="*/ 2147483647 w 5"/>
                  <a:gd name="T1" fmla="*/ 2147483647 h 3"/>
                  <a:gd name="T2" fmla="*/ 0 w 5"/>
                  <a:gd name="T3" fmla="*/ 0 h 3"/>
                  <a:gd name="T4" fmla="*/ 0 60000 65536"/>
                  <a:gd name="T5" fmla="*/ 0 60000 65536"/>
                  <a:gd name="T6" fmla="*/ 0 w 5"/>
                  <a:gd name="T7" fmla="*/ 0 h 3"/>
                  <a:gd name="T8" fmla="*/ 5 w 5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3">
                    <a:moveTo>
                      <a:pt x="5" y="3"/>
                    </a:moveTo>
                    <a:cubicBezTo>
                      <a:pt x="5" y="2"/>
                      <a:pt x="3" y="0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77"/>
              <p:cNvSpPr>
                <a:spLocks/>
              </p:cNvSpPr>
              <p:nvPr/>
            </p:nvSpPr>
            <p:spPr bwMode="auto">
              <a:xfrm>
                <a:off x="3732" y="1432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0 w 5"/>
                  <a:gd name="T3" fmla="*/ 0 h 6"/>
                  <a:gd name="T4" fmla="*/ 0 60000 65536"/>
                  <a:gd name="T5" fmla="*/ 0 60000 65536"/>
                  <a:gd name="T6" fmla="*/ 0 w 5"/>
                  <a:gd name="T7" fmla="*/ 0 h 6"/>
                  <a:gd name="T8" fmla="*/ 5 w 5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6">
                    <a:moveTo>
                      <a:pt x="5" y="6"/>
                    </a:moveTo>
                    <a:cubicBezTo>
                      <a:pt x="4" y="3"/>
                      <a:pt x="3" y="1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Freeform 78"/>
              <p:cNvSpPr>
                <a:spLocks/>
              </p:cNvSpPr>
              <p:nvPr/>
            </p:nvSpPr>
            <p:spPr bwMode="auto">
              <a:xfrm>
                <a:off x="3699" y="1513"/>
                <a:ext cx="77" cy="57"/>
              </a:xfrm>
              <a:custGeom>
                <a:avLst/>
                <a:gdLst>
                  <a:gd name="T0" fmla="*/ 2147483647 w 7"/>
                  <a:gd name="T1" fmla="*/ 2147483647 h 5"/>
                  <a:gd name="T2" fmla="*/ 2147483647 w 7"/>
                  <a:gd name="T3" fmla="*/ 2147483647 h 5"/>
                  <a:gd name="T4" fmla="*/ 0 w 7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5"/>
                  <a:gd name="T11" fmla="*/ 7 w 7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5">
                    <a:moveTo>
                      <a:pt x="7" y="5"/>
                    </a:moveTo>
                    <a:cubicBezTo>
                      <a:pt x="6" y="5"/>
                      <a:pt x="5" y="5"/>
                      <a:pt x="4" y="4"/>
                    </a:cubicBez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79"/>
              <p:cNvSpPr>
                <a:spLocks/>
              </p:cNvSpPr>
              <p:nvPr/>
            </p:nvSpPr>
            <p:spPr bwMode="auto">
              <a:xfrm>
                <a:off x="3742" y="1559"/>
                <a:ext cx="24" cy="5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0 60000 65536"/>
                  <a:gd name="T5" fmla="*/ 0 60000 65536"/>
                  <a:gd name="T6" fmla="*/ 0 w 2"/>
                  <a:gd name="T7" fmla="*/ 0 h 5"/>
                  <a:gd name="T8" fmla="*/ 2 w 2"/>
                  <a:gd name="T9" fmla="*/ 5 h 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5">
                    <a:moveTo>
                      <a:pt x="0" y="0"/>
                    </a:moveTo>
                    <a:cubicBezTo>
                      <a:pt x="1" y="2"/>
                      <a:pt x="2" y="3"/>
                      <a:pt x="1" y="5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80"/>
              <p:cNvSpPr>
                <a:spLocks/>
              </p:cNvSpPr>
              <p:nvPr/>
            </p:nvSpPr>
            <p:spPr bwMode="auto">
              <a:xfrm>
                <a:off x="3699" y="1536"/>
                <a:ext cx="43" cy="115"/>
              </a:xfrm>
              <a:custGeom>
                <a:avLst/>
                <a:gdLst>
                  <a:gd name="T0" fmla="*/ 0 w 4"/>
                  <a:gd name="T1" fmla="*/ 0 h 10"/>
                  <a:gd name="T2" fmla="*/ 2147483647 w 4"/>
                  <a:gd name="T3" fmla="*/ 2147483647 h 10"/>
                  <a:gd name="T4" fmla="*/ 0 60000 65536"/>
                  <a:gd name="T5" fmla="*/ 0 60000 65536"/>
                  <a:gd name="T6" fmla="*/ 0 w 4"/>
                  <a:gd name="T7" fmla="*/ 0 h 10"/>
                  <a:gd name="T8" fmla="*/ 4 w 4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" h="10">
                    <a:moveTo>
                      <a:pt x="0" y="0"/>
                    </a:moveTo>
                    <a:cubicBezTo>
                      <a:pt x="3" y="2"/>
                      <a:pt x="4" y="6"/>
                      <a:pt x="2" y="1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81"/>
              <p:cNvSpPr>
                <a:spLocks/>
              </p:cNvSpPr>
              <p:nvPr/>
            </p:nvSpPr>
            <p:spPr bwMode="auto">
              <a:xfrm>
                <a:off x="3699" y="1547"/>
                <a:ext cx="34" cy="115"/>
              </a:xfrm>
              <a:custGeom>
                <a:avLst/>
                <a:gdLst>
                  <a:gd name="T0" fmla="*/ 0 w 3"/>
                  <a:gd name="T1" fmla="*/ 2147483647 h 10"/>
                  <a:gd name="T2" fmla="*/ 0 w 3"/>
                  <a:gd name="T3" fmla="*/ 0 h 10"/>
                  <a:gd name="T4" fmla="*/ 0 60000 65536"/>
                  <a:gd name="T5" fmla="*/ 0 60000 65536"/>
                  <a:gd name="T6" fmla="*/ 0 w 3"/>
                  <a:gd name="T7" fmla="*/ 0 h 10"/>
                  <a:gd name="T8" fmla="*/ 3 w 3"/>
                  <a:gd name="T9" fmla="*/ 10 h 1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10">
                    <a:moveTo>
                      <a:pt x="0" y="10"/>
                    </a:moveTo>
                    <a:cubicBezTo>
                      <a:pt x="3" y="8"/>
                      <a:pt x="2" y="4"/>
                      <a:pt x="0" y="0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82"/>
              <p:cNvSpPr>
                <a:spLocks/>
              </p:cNvSpPr>
              <p:nvPr/>
            </p:nvSpPr>
            <p:spPr bwMode="auto">
              <a:xfrm>
                <a:off x="3670" y="1559"/>
                <a:ext cx="29" cy="126"/>
              </a:xfrm>
              <a:custGeom>
                <a:avLst/>
                <a:gdLst>
                  <a:gd name="T0" fmla="*/ 0 w 2"/>
                  <a:gd name="T1" fmla="*/ 0 h 11"/>
                  <a:gd name="T2" fmla="*/ 0 w 2"/>
                  <a:gd name="T3" fmla="*/ 2147483647 h 11"/>
                  <a:gd name="T4" fmla="*/ 0 60000 65536"/>
                  <a:gd name="T5" fmla="*/ 0 60000 65536"/>
                  <a:gd name="T6" fmla="*/ 0 w 2"/>
                  <a:gd name="T7" fmla="*/ 0 h 11"/>
                  <a:gd name="T8" fmla="*/ 2 w 2"/>
                  <a:gd name="T9" fmla="*/ 11 h 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1">
                    <a:moveTo>
                      <a:pt x="0" y="0"/>
                    </a:moveTo>
                    <a:cubicBezTo>
                      <a:pt x="2" y="6"/>
                      <a:pt x="1" y="9"/>
                      <a:pt x="0" y="11"/>
                    </a:cubicBez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8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8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8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8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8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8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8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9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Freeform 9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Freeform 9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9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9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Freeform 9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96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Freeform 97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Freeform 98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99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Freeform 100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Freeform 101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02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103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Freeform 104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05"/>
              <p:cNvSpPr>
                <a:spLocks/>
              </p:cNvSpPr>
              <p:nvPr/>
            </p:nvSpPr>
            <p:spPr bwMode="auto">
              <a:xfrm>
                <a:off x="3376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2147483647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1" y="2"/>
                    </a:moveTo>
                    <a:cubicBezTo>
                      <a:pt x="0" y="7"/>
                      <a:pt x="1" y="13"/>
                      <a:pt x="3" y="17"/>
                    </a:cubicBezTo>
                    <a:cubicBezTo>
                      <a:pt x="4" y="11"/>
                      <a:pt x="4" y="5"/>
                      <a:pt x="4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106"/>
              <p:cNvSpPr>
                <a:spLocks/>
              </p:cNvSpPr>
              <p:nvPr/>
            </p:nvSpPr>
            <p:spPr bwMode="auto">
              <a:xfrm>
                <a:off x="3410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1" y="1"/>
                    </a:moveTo>
                    <a:cubicBezTo>
                      <a:pt x="0" y="7"/>
                      <a:pt x="0" y="12"/>
                      <a:pt x="2" y="16"/>
                    </a:cubicBezTo>
                    <a:cubicBezTo>
                      <a:pt x="3" y="10"/>
                      <a:pt x="4" y="5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Freeform 107"/>
              <p:cNvSpPr>
                <a:spLocks/>
              </p:cNvSpPr>
              <p:nvPr/>
            </p:nvSpPr>
            <p:spPr bwMode="auto">
              <a:xfrm>
                <a:off x="3434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1" y="1"/>
                    </a:moveTo>
                    <a:cubicBezTo>
                      <a:pt x="0" y="6"/>
                      <a:pt x="0" y="11"/>
                      <a:pt x="2" y="15"/>
                    </a:cubicBezTo>
                    <a:cubicBezTo>
                      <a:pt x="4" y="9"/>
                      <a:pt x="4" y="4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08"/>
              <p:cNvSpPr>
                <a:spLocks/>
              </p:cNvSpPr>
              <p:nvPr/>
            </p:nvSpPr>
            <p:spPr bwMode="auto">
              <a:xfrm>
                <a:off x="3458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2147483647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1" y="6"/>
                      <a:pt x="0" y="11"/>
                      <a:pt x="2" y="14"/>
                    </a:cubicBezTo>
                    <a:cubicBezTo>
                      <a:pt x="4" y="9"/>
                      <a:pt x="4" y="4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Freeform 109"/>
              <p:cNvSpPr>
                <a:spLocks/>
              </p:cNvSpPr>
              <p:nvPr/>
            </p:nvSpPr>
            <p:spPr bwMode="auto">
              <a:xfrm>
                <a:off x="3491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1" y="1"/>
                    </a:moveTo>
                    <a:cubicBezTo>
                      <a:pt x="0" y="5"/>
                      <a:pt x="0" y="10"/>
                      <a:pt x="2" y="13"/>
                    </a:cubicBezTo>
                    <a:cubicBezTo>
                      <a:pt x="3" y="8"/>
                      <a:pt x="4" y="4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110"/>
              <p:cNvSpPr>
                <a:spLocks/>
              </p:cNvSpPr>
              <p:nvPr/>
            </p:nvSpPr>
            <p:spPr bwMode="auto">
              <a:xfrm>
                <a:off x="3511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1" y="5"/>
                      <a:pt x="0" y="9"/>
                      <a:pt x="2" y="12"/>
                    </a:cubicBezTo>
                    <a:cubicBezTo>
                      <a:pt x="4" y="7"/>
                      <a:pt x="4" y="3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11"/>
              <p:cNvSpPr>
                <a:spLocks/>
              </p:cNvSpPr>
              <p:nvPr/>
            </p:nvSpPr>
            <p:spPr bwMode="auto">
              <a:xfrm>
                <a:off x="3535" y="1306"/>
                <a:ext cx="43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2147483647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1" y="5"/>
                      <a:pt x="0" y="9"/>
                      <a:pt x="2" y="11"/>
                    </a:cubicBezTo>
                    <a:cubicBezTo>
                      <a:pt x="4" y="7"/>
                      <a:pt x="4" y="4"/>
                      <a:pt x="4" y="0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112"/>
              <p:cNvSpPr>
                <a:spLocks/>
              </p:cNvSpPr>
              <p:nvPr/>
            </p:nvSpPr>
            <p:spPr bwMode="auto">
              <a:xfrm>
                <a:off x="3559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2147483647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3" y="1"/>
                    </a:moveTo>
                    <a:cubicBezTo>
                      <a:pt x="2" y="4"/>
                      <a:pt x="0" y="8"/>
                      <a:pt x="2" y="10"/>
                    </a:cubicBezTo>
                    <a:cubicBezTo>
                      <a:pt x="4" y="7"/>
                      <a:pt x="4" y="3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Freeform 11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1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Freeform 11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Freeform 11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Freeform 11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Freeform 11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11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Freeform 12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Freeform 12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Freeform 12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Freeform 12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Freeform 12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Freeform 12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Freeform 126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Freeform 127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Freeform 128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Freeform 129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Freeform 130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Freeform 131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Freeform 132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Freeform 133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Freeform 134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Freeform 135"/>
              <p:cNvSpPr>
                <a:spLocks/>
              </p:cNvSpPr>
              <p:nvPr/>
            </p:nvSpPr>
            <p:spPr bwMode="auto">
              <a:xfrm>
                <a:off x="3593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2147483647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1" y="3"/>
                      <a:pt x="0" y="7"/>
                      <a:pt x="2" y="9"/>
                    </a:cubicBezTo>
                    <a:cubicBezTo>
                      <a:pt x="4" y="6"/>
                      <a:pt x="4" y="2"/>
                      <a:pt x="4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Freeform 136"/>
              <p:cNvSpPr>
                <a:spLocks/>
              </p:cNvSpPr>
              <p:nvPr/>
            </p:nvSpPr>
            <p:spPr bwMode="auto">
              <a:xfrm>
                <a:off x="3386" y="1329"/>
                <a:ext cx="72" cy="103"/>
              </a:xfrm>
              <a:custGeom>
                <a:avLst/>
                <a:gdLst>
                  <a:gd name="T0" fmla="*/ 0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0" y="9"/>
                    </a:moveTo>
                    <a:cubicBezTo>
                      <a:pt x="0" y="9"/>
                      <a:pt x="0" y="6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Freeform 137"/>
              <p:cNvSpPr>
                <a:spLocks/>
              </p:cNvSpPr>
              <p:nvPr/>
            </p:nvSpPr>
            <p:spPr bwMode="auto">
              <a:xfrm>
                <a:off x="3424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1" y="9"/>
                    </a:moveTo>
                    <a:cubicBezTo>
                      <a:pt x="0" y="8"/>
                      <a:pt x="1" y="6"/>
                      <a:pt x="2" y="4"/>
                    </a:cubicBezTo>
                    <a:cubicBezTo>
                      <a:pt x="3" y="2"/>
                      <a:pt x="4" y="0"/>
                      <a:pt x="6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8"/>
                      <a:pt x="2" y="8"/>
                      <a:pt x="1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Freeform 138"/>
              <p:cNvSpPr>
                <a:spLocks/>
              </p:cNvSpPr>
              <p:nvPr/>
            </p:nvSpPr>
            <p:spPr bwMode="auto">
              <a:xfrm>
                <a:off x="3467" y="1317"/>
                <a:ext cx="43" cy="92"/>
              </a:xfrm>
              <a:custGeom>
                <a:avLst/>
                <a:gdLst>
                  <a:gd name="T0" fmla="*/ 0 w 4"/>
                  <a:gd name="T1" fmla="*/ 2147483647 h 8"/>
                  <a:gd name="T2" fmla="*/ 2147483647 w 4"/>
                  <a:gd name="T3" fmla="*/ 2147483647 h 8"/>
                  <a:gd name="T4" fmla="*/ 2147483647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0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0" y="8"/>
                    </a:moveTo>
                    <a:cubicBezTo>
                      <a:pt x="0" y="7"/>
                      <a:pt x="0" y="5"/>
                      <a:pt x="1" y="3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7"/>
                      <a:pt x="1" y="7"/>
                      <a:pt x="0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Freeform 139"/>
              <p:cNvSpPr>
                <a:spLocks/>
              </p:cNvSpPr>
              <p:nvPr/>
            </p:nvSpPr>
            <p:spPr bwMode="auto">
              <a:xfrm>
                <a:off x="3501" y="1317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0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3" y="2"/>
                      <a:pt x="2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6"/>
                      <a:pt x="1" y="6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Freeform 140"/>
              <p:cNvSpPr>
                <a:spLocks/>
              </p:cNvSpPr>
              <p:nvPr/>
            </p:nvSpPr>
            <p:spPr bwMode="auto">
              <a:xfrm>
                <a:off x="3525" y="1306"/>
                <a:ext cx="34" cy="80"/>
              </a:xfrm>
              <a:custGeom>
                <a:avLst/>
                <a:gdLst>
                  <a:gd name="T0" fmla="*/ 0 w 3"/>
                  <a:gd name="T1" fmla="*/ 2147483647 h 7"/>
                  <a:gd name="T2" fmla="*/ 0 w 3"/>
                  <a:gd name="T3" fmla="*/ 2147483647 h 7"/>
                  <a:gd name="T4" fmla="*/ 2147483647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0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0" y="7"/>
                    </a:moveTo>
                    <a:cubicBezTo>
                      <a:pt x="0" y="7"/>
                      <a:pt x="0" y="5"/>
                      <a:pt x="0" y="3"/>
                    </a:cubicBezTo>
                    <a:cubicBezTo>
                      <a:pt x="1" y="2"/>
                      <a:pt x="2" y="0"/>
                      <a:pt x="3" y="1"/>
                    </a:cubicBezTo>
                    <a:cubicBezTo>
                      <a:pt x="3" y="2"/>
                      <a:pt x="2" y="3"/>
                      <a:pt x="2" y="3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6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Freeform 141"/>
              <p:cNvSpPr>
                <a:spLocks/>
              </p:cNvSpPr>
              <p:nvPr/>
            </p:nvSpPr>
            <p:spPr bwMode="auto">
              <a:xfrm>
                <a:off x="3544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6"/>
                      <a:pt x="0" y="4"/>
                      <a:pt x="0" y="3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6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" name="Freeform 142"/>
              <p:cNvSpPr>
                <a:spLocks/>
              </p:cNvSpPr>
              <p:nvPr/>
            </p:nvSpPr>
            <p:spPr bwMode="auto">
              <a:xfrm>
                <a:off x="3559" y="1306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Freeform 143"/>
              <p:cNvSpPr>
                <a:spLocks/>
              </p:cNvSpPr>
              <p:nvPr/>
            </p:nvSpPr>
            <p:spPr bwMode="auto">
              <a:xfrm>
                <a:off x="3578" y="1306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4" name="Freeform 144"/>
              <p:cNvSpPr>
                <a:spLocks/>
              </p:cNvSpPr>
              <p:nvPr/>
            </p:nvSpPr>
            <p:spPr bwMode="auto">
              <a:xfrm>
                <a:off x="3593" y="1306"/>
                <a:ext cx="19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5"/>
                    </a:moveTo>
                    <a:cubicBezTo>
                      <a:pt x="0" y="5"/>
                      <a:pt x="0" y="3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Freeform 145"/>
              <p:cNvSpPr>
                <a:spLocks/>
              </p:cNvSpPr>
              <p:nvPr/>
            </p:nvSpPr>
            <p:spPr bwMode="auto">
              <a:xfrm>
                <a:off x="360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Freeform 146"/>
              <p:cNvSpPr>
                <a:spLocks/>
              </p:cNvSpPr>
              <p:nvPr/>
            </p:nvSpPr>
            <p:spPr bwMode="auto">
              <a:xfrm>
                <a:off x="3612" y="1306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2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Freeform 147"/>
              <p:cNvSpPr>
                <a:spLocks/>
              </p:cNvSpPr>
              <p:nvPr/>
            </p:nvSpPr>
            <p:spPr bwMode="auto">
              <a:xfrm>
                <a:off x="3626" y="1306"/>
                <a:ext cx="19" cy="46"/>
              </a:xfrm>
              <a:custGeom>
                <a:avLst/>
                <a:gdLst>
                  <a:gd name="T0" fmla="*/ 0 w 2"/>
                  <a:gd name="T1" fmla="*/ 2147483647 h 4"/>
                  <a:gd name="T2" fmla="*/ 0 w 2"/>
                  <a:gd name="T3" fmla="*/ 2147483647 h 4"/>
                  <a:gd name="T4" fmla="*/ 2147483647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Freeform 148"/>
              <p:cNvSpPr>
                <a:spLocks/>
              </p:cNvSpPr>
              <p:nvPr/>
            </p:nvSpPr>
            <p:spPr bwMode="auto">
              <a:xfrm>
                <a:off x="3410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0" y="4"/>
                      <a:pt x="1" y="2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5" y="2"/>
                      <a:pt x="5" y="2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9" name="Freeform 149"/>
              <p:cNvSpPr>
                <a:spLocks/>
              </p:cNvSpPr>
              <p:nvPr/>
            </p:nvSpPr>
            <p:spPr bwMode="auto">
              <a:xfrm>
                <a:off x="3443" y="1260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0" y="7"/>
                    </a:moveTo>
                    <a:cubicBezTo>
                      <a:pt x="0" y="6"/>
                      <a:pt x="1" y="4"/>
                      <a:pt x="2" y="3"/>
                    </a:cubicBezTo>
                    <a:cubicBezTo>
                      <a:pt x="3" y="1"/>
                      <a:pt x="4" y="0"/>
                      <a:pt x="6" y="1"/>
                    </a:cubicBezTo>
                    <a:cubicBezTo>
                      <a:pt x="5" y="2"/>
                      <a:pt x="4" y="3"/>
                      <a:pt x="4" y="3"/>
                    </a:cubicBezTo>
                    <a:cubicBezTo>
                      <a:pt x="4" y="4"/>
                      <a:pt x="3" y="5"/>
                      <a:pt x="3" y="6"/>
                    </a:cubicBezTo>
                    <a:cubicBezTo>
                      <a:pt x="3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0" name="Freeform 150"/>
              <p:cNvSpPr>
                <a:spLocks/>
              </p:cNvSpPr>
              <p:nvPr/>
            </p:nvSpPr>
            <p:spPr bwMode="auto">
              <a:xfrm>
                <a:off x="3477" y="1271"/>
                <a:ext cx="58" cy="69"/>
              </a:xfrm>
              <a:custGeom>
                <a:avLst/>
                <a:gdLst>
                  <a:gd name="T0" fmla="*/ 0 w 5"/>
                  <a:gd name="T1" fmla="*/ 2147483647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0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0" y="6"/>
                    </a:move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4" y="1"/>
                      <a:pt x="4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3501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3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4" y="1"/>
                      <a:pt x="3" y="2"/>
                      <a:pt x="3" y="3"/>
                    </a:cubicBezTo>
                    <a:cubicBezTo>
                      <a:pt x="3" y="3"/>
                      <a:pt x="3" y="4"/>
                      <a:pt x="3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2" name="Freeform 152"/>
              <p:cNvSpPr>
                <a:spLocks/>
              </p:cNvSpPr>
              <p:nvPr/>
            </p:nvSpPr>
            <p:spPr bwMode="auto">
              <a:xfrm>
                <a:off x="3525" y="1271"/>
                <a:ext cx="43" cy="69"/>
              </a:xfrm>
              <a:custGeom>
                <a:avLst/>
                <a:gdLst>
                  <a:gd name="T0" fmla="*/ 0 w 4"/>
                  <a:gd name="T1" fmla="*/ 2147483647 h 6"/>
                  <a:gd name="T2" fmla="*/ 2147483647 w 4"/>
                  <a:gd name="T3" fmla="*/ 2147483647 h 6"/>
                  <a:gd name="T4" fmla="*/ 2147483647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0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0" y="6"/>
                    </a:moveTo>
                    <a:cubicBezTo>
                      <a:pt x="0" y="5"/>
                      <a:pt x="1" y="4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Freeform 153"/>
              <p:cNvSpPr>
                <a:spLocks/>
              </p:cNvSpPr>
              <p:nvPr/>
            </p:nvSpPr>
            <p:spPr bwMode="auto">
              <a:xfrm>
                <a:off x="3544" y="1271"/>
                <a:ext cx="34" cy="69"/>
              </a:xfrm>
              <a:custGeom>
                <a:avLst/>
                <a:gdLst>
                  <a:gd name="T0" fmla="*/ 0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0" y="6"/>
                    </a:moveTo>
                    <a:cubicBezTo>
                      <a:pt x="0" y="5"/>
                      <a:pt x="0" y="4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1" y="5"/>
                      <a:pt x="1" y="6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154"/>
              <p:cNvSpPr>
                <a:spLocks/>
              </p:cNvSpPr>
              <p:nvPr/>
            </p:nvSpPr>
            <p:spPr bwMode="auto">
              <a:xfrm>
                <a:off x="3569" y="1283"/>
                <a:ext cx="24" cy="5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2147483647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4"/>
                    </a:moveTo>
                    <a:cubicBezTo>
                      <a:pt x="0" y="4"/>
                      <a:pt x="0" y="3"/>
                      <a:pt x="0" y="2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Freeform 155"/>
              <p:cNvSpPr>
                <a:spLocks/>
              </p:cNvSpPr>
              <p:nvPr/>
            </p:nvSpPr>
            <p:spPr bwMode="auto">
              <a:xfrm>
                <a:off x="3578" y="1283"/>
                <a:ext cx="34" cy="57"/>
              </a:xfrm>
              <a:custGeom>
                <a:avLst/>
                <a:gdLst>
                  <a:gd name="T0" fmla="*/ 0 w 3"/>
                  <a:gd name="T1" fmla="*/ 2147483647 h 5"/>
                  <a:gd name="T2" fmla="*/ 2147483647 w 3"/>
                  <a:gd name="T3" fmla="*/ 2147483647 h 5"/>
                  <a:gd name="T4" fmla="*/ 2147483647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0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156"/>
              <p:cNvSpPr>
                <a:spLocks/>
              </p:cNvSpPr>
              <p:nvPr/>
            </p:nvSpPr>
            <p:spPr bwMode="auto">
              <a:xfrm>
                <a:off x="3593" y="1283"/>
                <a:ext cx="34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2147483647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0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157"/>
              <p:cNvSpPr>
                <a:spLocks/>
              </p:cNvSpPr>
              <p:nvPr/>
            </p:nvSpPr>
            <p:spPr bwMode="auto">
              <a:xfrm>
                <a:off x="360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158"/>
              <p:cNvSpPr>
                <a:spLocks/>
              </p:cNvSpPr>
              <p:nvPr/>
            </p:nvSpPr>
            <p:spPr bwMode="auto">
              <a:xfrm>
                <a:off x="3612" y="1283"/>
                <a:ext cx="24" cy="46"/>
              </a:xfrm>
              <a:custGeom>
                <a:avLst/>
                <a:gdLst>
                  <a:gd name="T0" fmla="*/ 0 w 2"/>
                  <a:gd name="T1" fmla="*/ 2147483647 h 4"/>
                  <a:gd name="T2" fmla="*/ 2147483647 w 2"/>
                  <a:gd name="T3" fmla="*/ 2147483647 h 4"/>
                  <a:gd name="T4" fmla="*/ 2147483647 w 2"/>
                  <a:gd name="T5" fmla="*/ 2147483647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0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0" y="4"/>
                    </a:moveTo>
                    <a:cubicBezTo>
                      <a:pt x="0" y="4"/>
                      <a:pt x="0" y="3"/>
                      <a:pt x="1" y="2"/>
                    </a:cubicBezTo>
                    <a:cubicBezTo>
                      <a:pt x="1" y="1"/>
                      <a:pt x="2" y="0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159"/>
              <p:cNvSpPr>
                <a:spLocks/>
              </p:cNvSpPr>
              <p:nvPr/>
            </p:nvSpPr>
            <p:spPr bwMode="auto">
              <a:xfrm>
                <a:off x="3626" y="1294"/>
                <a:ext cx="19" cy="34"/>
              </a:xfrm>
              <a:custGeom>
                <a:avLst/>
                <a:gdLst>
                  <a:gd name="T0" fmla="*/ 0 w 2"/>
                  <a:gd name="T1" fmla="*/ 2147483647 h 3"/>
                  <a:gd name="T2" fmla="*/ 2147483647 w 2"/>
                  <a:gd name="T3" fmla="*/ 2147483647 h 3"/>
                  <a:gd name="T4" fmla="*/ 2147483647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0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0" y="3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6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16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16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16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16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16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16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7" name="Freeform 16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16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16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17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Freeform 17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Freeform 17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Freeform 173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Freeform 174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5" name="Freeform 175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Freeform 176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77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178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179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0" name="Freeform 180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Freeform 181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2" name="Freeform 182"/>
              <p:cNvSpPr>
                <a:spLocks/>
              </p:cNvSpPr>
              <p:nvPr/>
            </p:nvSpPr>
            <p:spPr bwMode="auto">
              <a:xfrm>
                <a:off x="3434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0 w 4"/>
                  <a:gd name="T3" fmla="*/ 2147483647 h 5"/>
                  <a:gd name="T4" fmla="*/ 2147483647 w 4"/>
                  <a:gd name="T5" fmla="*/ 2147483647 h 5"/>
                  <a:gd name="T6" fmla="*/ 2147483647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3" y="0"/>
                    </a:moveTo>
                    <a:cubicBezTo>
                      <a:pt x="1" y="1"/>
                      <a:pt x="0" y="3"/>
                      <a:pt x="0" y="5"/>
                    </a:cubicBezTo>
                    <a:cubicBezTo>
                      <a:pt x="0" y="5"/>
                      <a:pt x="1" y="5"/>
                      <a:pt x="2" y="4"/>
                    </a:cubicBezTo>
                    <a:lnTo>
                      <a:pt x="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Freeform 183"/>
              <p:cNvSpPr>
                <a:spLocks/>
              </p:cNvSpPr>
              <p:nvPr/>
            </p:nvSpPr>
            <p:spPr bwMode="auto">
              <a:xfrm>
                <a:off x="3443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1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Freeform 184"/>
              <p:cNvSpPr>
                <a:spLocks/>
              </p:cNvSpPr>
              <p:nvPr/>
            </p:nvSpPr>
            <p:spPr bwMode="auto">
              <a:xfrm>
                <a:off x="3467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4"/>
                    </a:cubicBezTo>
                    <a:cubicBezTo>
                      <a:pt x="1" y="4"/>
                      <a:pt x="2" y="4"/>
                      <a:pt x="3" y="3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4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Freeform 185"/>
              <p:cNvSpPr>
                <a:spLocks/>
              </p:cNvSpPr>
              <p:nvPr/>
            </p:nvSpPr>
            <p:spPr bwMode="auto">
              <a:xfrm>
                <a:off x="3491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" y="4"/>
                      <a:pt x="2" y="3"/>
                      <a:pt x="3" y="2"/>
                    </a:cubicBezTo>
                    <a:cubicBezTo>
                      <a:pt x="3" y="2"/>
                      <a:pt x="3" y="1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86"/>
              <p:cNvSpPr>
                <a:spLocks/>
              </p:cNvSpPr>
              <p:nvPr/>
            </p:nvSpPr>
            <p:spPr bwMode="auto">
              <a:xfrm>
                <a:off x="3511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3"/>
                      <a:pt x="1" y="2"/>
                      <a:pt x="2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18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Freeform 18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Freeform 18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Freeform 19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Freeform 19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2" name="Freeform 19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3" name="Freeform 19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19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Freeform 19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19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19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8" name="Freeform 19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Freeform 19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Freeform 200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1" name="Freeform 201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Freeform 202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3" name="Freeform 203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4" name="Freeform 204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5" name="Freeform 205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6" name="Freeform 206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7" name="Freeform 207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8" name="Freeform 208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9" name="Freeform 209"/>
              <p:cNvSpPr>
                <a:spLocks/>
              </p:cNvSpPr>
              <p:nvPr/>
            </p:nvSpPr>
            <p:spPr bwMode="auto">
              <a:xfrm>
                <a:off x="3535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cubicBezTo>
                      <a:pt x="1" y="3"/>
                      <a:pt x="1" y="3"/>
                      <a:pt x="2" y="2"/>
                    </a:cubicBezTo>
                    <a:lnTo>
                      <a:pt x="3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0" name="Freeform 210"/>
              <p:cNvSpPr>
                <a:spLocks/>
              </p:cNvSpPr>
              <p:nvPr/>
            </p:nvSpPr>
            <p:spPr bwMode="auto">
              <a:xfrm>
                <a:off x="3477" y="1203"/>
                <a:ext cx="48" cy="23"/>
              </a:xfrm>
              <a:custGeom>
                <a:avLst/>
                <a:gdLst>
                  <a:gd name="T0" fmla="*/ 0 w 4"/>
                  <a:gd name="T1" fmla="*/ 2147483647 h 2"/>
                  <a:gd name="T2" fmla="*/ 2147483647 w 4"/>
                  <a:gd name="T3" fmla="*/ 0 h 2"/>
                  <a:gd name="T4" fmla="*/ 2147483647 w 4"/>
                  <a:gd name="T5" fmla="*/ 2147483647 h 2"/>
                  <a:gd name="T6" fmla="*/ 2147483647 w 4"/>
                  <a:gd name="T7" fmla="*/ 2147483647 h 2"/>
                  <a:gd name="T8" fmla="*/ 0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3" y="1"/>
                      <a:pt x="4" y="0"/>
                    </a:cubicBezTo>
                    <a:lnTo>
                      <a:pt x="4" y="1"/>
                    </a:lnTo>
                    <a:cubicBezTo>
                      <a:pt x="4" y="2"/>
                      <a:pt x="3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1" name="Freeform 211"/>
              <p:cNvSpPr>
                <a:spLocks/>
              </p:cNvSpPr>
              <p:nvPr/>
            </p:nvSpPr>
            <p:spPr bwMode="auto">
              <a:xfrm>
                <a:off x="3501" y="1214"/>
                <a:ext cx="34" cy="23"/>
              </a:xfrm>
              <a:custGeom>
                <a:avLst/>
                <a:gdLst>
                  <a:gd name="T0" fmla="*/ 0 w 3"/>
                  <a:gd name="T1" fmla="*/ 2147483647 h 2"/>
                  <a:gd name="T2" fmla="*/ 2147483647 w 3"/>
                  <a:gd name="T3" fmla="*/ 0 h 2"/>
                  <a:gd name="T4" fmla="*/ 2147483647 w 3"/>
                  <a:gd name="T5" fmla="*/ 2147483647 h 2"/>
                  <a:gd name="T6" fmla="*/ 2147483647 w 3"/>
                  <a:gd name="T7" fmla="*/ 2147483647 h 2"/>
                  <a:gd name="T8" fmla="*/ 0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lnTo>
                      <a:pt x="3" y="1"/>
                    </a:lnTo>
                    <a:cubicBezTo>
                      <a:pt x="3" y="1"/>
                      <a:pt x="2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2" name="Freeform 212"/>
              <p:cNvSpPr>
                <a:spLocks/>
              </p:cNvSpPr>
              <p:nvPr/>
            </p:nvSpPr>
            <p:spPr bwMode="auto">
              <a:xfrm>
                <a:off x="3511" y="122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0"/>
                      <a:pt x="2" y="0"/>
                    </a:cubicBezTo>
                    <a:lnTo>
                      <a:pt x="3" y="1"/>
                    </a:ln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3" name="Freeform 213"/>
              <p:cNvSpPr>
                <a:spLocks/>
              </p:cNvSpPr>
              <p:nvPr/>
            </p:nvSpPr>
            <p:spPr bwMode="auto">
              <a:xfrm>
                <a:off x="3544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2"/>
                      <a:pt x="2" y="2"/>
                      <a:pt x="3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4" name="Freeform 214"/>
              <p:cNvSpPr>
                <a:spLocks/>
              </p:cNvSpPr>
              <p:nvPr/>
            </p:nvSpPr>
            <p:spPr bwMode="auto">
              <a:xfrm>
                <a:off x="3511" y="1191"/>
                <a:ext cx="67" cy="80"/>
              </a:xfrm>
              <a:custGeom>
                <a:avLst/>
                <a:gdLst>
                  <a:gd name="T0" fmla="*/ 0 w 6"/>
                  <a:gd name="T1" fmla="*/ 2147483647 h 7"/>
                  <a:gd name="T2" fmla="*/ 0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0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0" y="1"/>
                    </a:moveTo>
                    <a:lnTo>
                      <a:pt x="0" y="1"/>
                    </a:lnTo>
                    <a:cubicBezTo>
                      <a:pt x="1" y="2"/>
                      <a:pt x="2" y="2"/>
                      <a:pt x="2" y="3"/>
                    </a:cubicBezTo>
                    <a:cubicBezTo>
                      <a:pt x="2" y="4"/>
                      <a:pt x="2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lnTo>
                      <a:pt x="6" y="6"/>
                    </a:lnTo>
                    <a:cubicBezTo>
                      <a:pt x="5" y="6"/>
                      <a:pt x="4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5" name="Freeform 215"/>
              <p:cNvSpPr>
                <a:spLocks/>
              </p:cNvSpPr>
              <p:nvPr/>
            </p:nvSpPr>
            <p:spPr bwMode="auto">
              <a:xfrm>
                <a:off x="3602" y="1157"/>
                <a:ext cx="130" cy="69"/>
              </a:xfrm>
              <a:custGeom>
                <a:avLst/>
                <a:gdLst>
                  <a:gd name="T0" fmla="*/ 0 w 11"/>
                  <a:gd name="T1" fmla="*/ 2147483647 h 6"/>
                  <a:gd name="T2" fmla="*/ 0 w 11"/>
                  <a:gd name="T3" fmla="*/ 2147483647 h 6"/>
                  <a:gd name="T4" fmla="*/ 2147483647 w 11"/>
                  <a:gd name="T5" fmla="*/ 2147483647 h 6"/>
                  <a:gd name="T6" fmla="*/ 2147483647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2147483647 h 6"/>
                  <a:gd name="T20" fmla="*/ 2147483647 w 11"/>
                  <a:gd name="T21" fmla="*/ 2147483647 h 6"/>
                  <a:gd name="T22" fmla="*/ 2147483647 w 11"/>
                  <a:gd name="T23" fmla="*/ 2147483647 h 6"/>
                  <a:gd name="T24" fmla="*/ 2147483647 w 11"/>
                  <a:gd name="T25" fmla="*/ 2147483647 h 6"/>
                  <a:gd name="T26" fmla="*/ 2147483647 w 11"/>
                  <a:gd name="T27" fmla="*/ 2147483647 h 6"/>
                  <a:gd name="T28" fmla="*/ 2147483647 w 11"/>
                  <a:gd name="T29" fmla="*/ 2147483647 h 6"/>
                  <a:gd name="T30" fmla="*/ 2147483647 w 11"/>
                  <a:gd name="T31" fmla="*/ 2147483647 h 6"/>
                  <a:gd name="T32" fmla="*/ 2147483647 w 11"/>
                  <a:gd name="T33" fmla="*/ 2147483647 h 6"/>
                  <a:gd name="T34" fmla="*/ 2147483647 w 11"/>
                  <a:gd name="T35" fmla="*/ 0 h 6"/>
                  <a:gd name="T36" fmla="*/ 2147483647 w 11"/>
                  <a:gd name="T37" fmla="*/ 0 h 6"/>
                  <a:gd name="T38" fmla="*/ 2147483647 w 11"/>
                  <a:gd name="T39" fmla="*/ 2147483647 h 6"/>
                  <a:gd name="T40" fmla="*/ 2147483647 w 11"/>
                  <a:gd name="T41" fmla="*/ 2147483647 h 6"/>
                  <a:gd name="T42" fmla="*/ 2147483647 w 11"/>
                  <a:gd name="T43" fmla="*/ 2147483647 h 6"/>
                  <a:gd name="T44" fmla="*/ 2147483647 w 11"/>
                  <a:gd name="T45" fmla="*/ 0 h 6"/>
                  <a:gd name="T46" fmla="*/ 2147483647 w 11"/>
                  <a:gd name="T47" fmla="*/ 0 h 6"/>
                  <a:gd name="T48" fmla="*/ 0 w 11"/>
                  <a:gd name="T49" fmla="*/ 2147483647 h 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"/>
                  <a:gd name="T76" fmla="*/ 0 h 6"/>
                  <a:gd name="T77" fmla="*/ 11 w 11"/>
                  <a:gd name="T78" fmla="*/ 6 h 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" h="6">
                    <a:moveTo>
                      <a:pt x="0" y="4"/>
                    </a:moveTo>
                    <a:lnTo>
                      <a:pt x="0" y="6"/>
                    </a:lnTo>
                    <a:cubicBezTo>
                      <a:pt x="1" y="6"/>
                      <a:pt x="1" y="5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6"/>
                      <a:pt x="3" y="5"/>
                      <a:pt x="3" y="3"/>
                    </a:cubicBezTo>
                    <a:lnTo>
                      <a:pt x="5" y="6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8" y="3"/>
                    </a:lnTo>
                    <a:cubicBezTo>
                      <a:pt x="8" y="5"/>
                      <a:pt x="8" y="6"/>
                      <a:pt x="9" y="6"/>
                    </a:cubicBezTo>
                    <a:cubicBezTo>
                      <a:pt x="9" y="5"/>
                      <a:pt x="9" y="4"/>
                      <a:pt x="9" y="3"/>
                    </a:cubicBezTo>
                    <a:cubicBezTo>
                      <a:pt x="10" y="5"/>
                      <a:pt x="10" y="6"/>
                      <a:pt x="11" y="6"/>
                    </a:cubicBezTo>
                    <a:lnTo>
                      <a:pt x="11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6" name="Freeform 21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7" name="Freeform 21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8" name="Freeform 21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9" name="Freeform 21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0" name="Freeform 22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1" name="Freeform 22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2" name="Freeform 22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3" name="Freeform 22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4" name="Freeform 22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5" name="Freeform 22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6" name="Freeform 22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7" name="Freeform 22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8" name="Freeform 22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9" name="Freeform 229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0" name="Freeform 230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1" name="Freeform 231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2" name="Freeform 232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3" name="Freeform 233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4" name="Freeform 234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5" name="Freeform 235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6" name="Freeform 236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7" name="Freeform 237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8" name="Freeform 238"/>
              <p:cNvSpPr>
                <a:spLocks/>
              </p:cNvSpPr>
              <p:nvPr/>
            </p:nvSpPr>
            <p:spPr bwMode="auto">
              <a:xfrm>
                <a:off x="3911" y="1398"/>
                <a:ext cx="48" cy="195"/>
              </a:xfrm>
              <a:custGeom>
                <a:avLst/>
                <a:gdLst>
                  <a:gd name="T0" fmla="*/ 2147483647 w 4"/>
                  <a:gd name="T1" fmla="*/ 2147483647 h 17"/>
                  <a:gd name="T2" fmla="*/ 2147483647 w 4"/>
                  <a:gd name="T3" fmla="*/ 2147483647 h 17"/>
                  <a:gd name="T4" fmla="*/ 0 w 4"/>
                  <a:gd name="T5" fmla="*/ 0 h 17"/>
                  <a:gd name="T6" fmla="*/ 2147483647 w 4"/>
                  <a:gd name="T7" fmla="*/ 214748364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7"/>
                  <a:gd name="T14" fmla="*/ 4 w 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7">
                    <a:moveTo>
                      <a:pt x="3" y="2"/>
                    </a:moveTo>
                    <a:cubicBezTo>
                      <a:pt x="4" y="7"/>
                      <a:pt x="3" y="13"/>
                      <a:pt x="1" y="17"/>
                    </a:cubicBezTo>
                    <a:cubicBezTo>
                      <a:pt x="0" y="11"/>
                      <a:pt x="0" y="5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9" name="Freeform 239"/>
              <p:cNvSpPr>
                <a:spLocks/>
              </p:cNvSpPr>
              <p:nvPr/>
            </p:nvSpPr>
            <p:spPr bwMode="auto">
              <a:xfrm>
                <a:off x="3877" y="1386"/>
                <a:ext cx="48" cy="184"/>
              </a:xfrm>
              <a:custGeom>
                <a:avLst/>
                <a:gdLst>
                  <a:gd name="T0" fmla="*/ 2147483647 w 4"/>
                  <a:gd name="T1" fmla="*/ 2147483647 h 16"/>
                  <a:gd name="T2" fmla="*/ 2147483647 w 4"/>
                  <a:gd name="T3" fmla="*/ 2147483647 h 16"/>
                  <a:gd name="T4" fmla="*/ 2147483647 w 4"/>
                  <a:gd name="T5" fmla="*/ 0 h 16"/>
                  <a:gd name="T6" fmla="*/ 2147483647 w 4"/>
                  <a:gd name="T7" fmla="*/ 2147483647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6"/>
                  <a:gd name="T14" fmla="*/ 4 w 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6">
                    <a:moveTo>
                      <a:pt x="3" y="1"/>
                    </a:moveTo>
                    <a:cubicBezTo>
                      <a:pt x="4" y="7"/>
                      <a:pt x="4" y="12"/>
                      <a:pt x="2" y="16"/>
                    </a:cubicBezTo>
                    <a:cubicBezTo>
                      <a:pt x="1" y="10"/>
                      <a:pt x="0" y="5"/>
                      <a:pt x="1" y="0"/>
                    </a:cubicBezTo>
                    <a:cubicBezTo>
                      <a:pt x="2" y="0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0" name="Freeform 240"/>
              <p:cNvSpPr>
                <a:spLocks/>
              </p:cNvSpPr>
              <p:nvPr/>
            </p:nvSpPr>
            <p:spPr bwMode="auto">
              <a:xfrm>
                <a:off x="3858" y="1375"/>
                <a:ext cx="43" cy="172"/>
              </a:xfrm>
              <a:custGeom>
                <a:avLst/>
                <a:gdLst>
                  <a:gd name="T0" fmla="*/ 2147483647 w 4"/>
                  <a:gd name="T1" fmla="*/ 2147483647 h 15"/>
                  <a:gd name="T2" fmla="*/ 2147483647 w 4"/>
                  <a:gd name="T3" fmla="*/ 2147483647 h 15"/>
                  <a:gd name="T4" fmla="*/ 2147483647 w 4"/>
                  <a:gd name="T5" fmla="*/ 0 h 15"/>
                  <a:gd name="T6" fmla="*/ 2147483647 w 4"/>
                  <a:gd name="T7" fmla="*/ 2147483647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5"/>
                  <a:gd name="T14" fmla="*/ 4 w 4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5">
                    <a:moveTo>
                      <a:pt x="3" y="1"/>
                    </a:moveTo>
                    <a:cubicBezTo>
                      <a:pt x="4" y="6"/>
                      <a:pt x="4" y="11"/>
                      <a:pt x="2" y="15"/>
                    </a:cubicBezTo>
                    <a:cubicBezTo>
                      <a:pt x="0" y="9"/>
                      <a:pt x="0" y="4"/>
                      <a:pt x="1" y="0"/>
                    </a:cubicBezTo>
                    <a:cubicBezTo>
                      <a:pt x="1" y="0"/>
                      <a:pt x="2" y="0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1" name="Freeform 241"/>
              <p:cNvSpPr>
                <a:spLocks/>
              </p:cNvSpPr>
              <p:nvPr/>
            </p:nvSpPr>
            <p:spPr bwMode="auto">
              <a:xfrm>
                <a:off x="3834" y="1352"/>
                <a:ext cx="43" cy="155"/>
              </a:xfrm>
              <a:custGeom>
                <a:avLst/>
                <a:gdLst>
                  <a:gd name="T0" fmla="*/ 2147483647 w 4"/>
                  <a:gd name="T1" fmla="*/ 2147483647 h 14"/>
                  <a:gd name="T2" fmla="*/ 2147483647 w 4"/>
                  <a:gd name="T3" fmla="*/ 2147483647 h 14"/>
                  <a:gd name="T4" fmla="*/ 0 w 4"/>
                  <a:gd name="T5" fmla="*/ 0 h 14"/>
                  <a:gd name="T6" fmla="*/ 2147483647 w 4"/>
                  <a:gd name="T7" fmla="*/ 2147483647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4"/>
                  <a:gd name="T14" fmla="*/ 4 w 4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4">
                    <a:moveTo>
                      <a:pt x="2" y="1"/>
                    </a:moveTo>
                    <a:cubicBezTo>
                      <a:pt x="3" y="6"/>
                      <a:pt x="4" y="11"/>
                      <a:pt x="2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2" name="Freeform 242"/>
              <p:cNvSpPr>
                <a:spLocks/>
              </p:cNvSpPr>
              <p:nvPr/>
            </p:nvSpPr>
            <p:spPr bwMode="auto">
              <a:xfrm>
                <a:off x="3800" y="1340"/>
                <a:ext cx="43" cy="149"/>
              </a:xfrm>
              <a:custGeom>
                <a:avLst/>
                <a:gdLst>
                  <a:gd name="T0" fmla="*/ 2147483647 w 4"/>
                  <a:gd name="T1" fmla="*/ 2147483647 h 13"/>
                  <a:gd name="T2" fmla="*/ 2147483647 w 4"/>
                  <a:gd name="T3" fmla="*/ 2147483647 h 13"/>
                  <a:gd name="T4" fmla="*/ 2147483647 w 4"/>
                  <a:gd name="T5" fmla="*/ 0 h 13"/>
                  <a:gd name="T6" fmla="*/ 2147483647 w 4"/>
                  <a:gd name="T7" fmla="*/ 2147483647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3"/>
                  <a:gd name="T14" fmla="*/ 4 w 4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3">
                    <a:moveTo>
                      <a:pt x="3" y="1"/>
                    </a:moveTo>
                    <a:cubicBezTo>
                      <a:pt x="4" y="5"/>
                      <a:pt x="4" y="10"/>
                      <a:pt x="2" y="13"/>
                    </a:cubicBezTo>
                    <a:cubicBezTo>
                      <a:pt x="1" y="8"/>
                      <a:pt x="0" y="4"/>
                      <a:pt x="1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3" name="Freeform 243"/>
              <p:cNvSpPr>
                <a:spLocks/>
              </p:cNvSpPr>
              <p:nvPr/>
            </p:nvSpPr>
            <p:spPr bwMode="auto">
              <a:xfrm>
                <a:off x="3776" y="1329"/>
                <a:ext cx="48" cy="138"/>
              </a:xfrm>
              <a:custGeom>
                <a:avLst/>
                <a:gdLst>
                  <a:gd name="T0" fmla="*/ 2147483647 w 4"/>
                  <a:gd name="T1" fmla="*/ 2147483647 h 12"/>
                  <a:gd name="T2" fmla="*/ 2147483647 w 4"/>
                  <a:gd name="T3" fmla="*/ 2147483647 h 12"/>
                  <a:gd name="T4" fmla="*/ 2147483647 w 4"/>
                  <a:gd name="T5" fmla="*/ 0 h 12"/>
                  <a:gd name="T6" fmla="*/ 2147483647 w 4"/>
                  <a:gd name="T7" fmla="*/ 2147483647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2"/>
                  <a:gd name="T14" fmla="*/ 4 w 4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2">
                    <a:moveTo>
                      <a:pt x="2" y="1"/>
                    </a:moveTo>
                    <a:cubicBezTo>
                      <a:pt x="3" y="5"/>
                      <a:pt x="4" y="9"/>
                      <a:pt x="2" y="12"/>
                    </a:cubicBezTo>
                    <a:cubicBezTo>
                      <a:pt x="0" y="7"/>
                      <a:pt x="0" y="3"/>
                      <a:pt x="1" y="0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4" name="Freeform 244"/>
              <p:cNvSpPr>
                <a:spLocks/>
              </p:cNvSpPr>
              <p:nvPr/>
            </p:nvSpPr>
            <p:spPr bwMode="auto">
              <a:xfrm>
                <a:off x="3752" y="1306"/>
                <a:ext cx="48" cy="126"/>
              </a:xfrm>
              <a:custGeom>
                <a:avLst/>
                <a:gdLst>
                  <a:gd name="T0" fmla="*/ 2147483647 w 4"/>
                  <a:gd name="T1" fmla="*/ 2147483647 h 11"/>
                  <a:gd name="T2" fmla="*/ 2147483647 w 4"/>
                  <a:gd name="T3" fmla="*/ 2147483647 h 11"/>
                  <a:gd name="T4" fmla="*/ 0 w 4"/>
                  <a:gd name="T5" fmla="*/ 0 h 11"/>
                  <a:gd name="T6" fmla="*/ 2147483647 w 4"/>
                  <a:gd name="T7" fmla="*/ 2147483647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1"/>
                  <a:gd name="T14" fmla="*/ 4 w 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1">
                    <a:moveTo>
                      <a:pt x="2" y="1"/>
                    </a:moveTo>
                    <a:cubicBezTo>
                      <a:pt x="3" y="5"/>
                      <a:pt x="4" y="9"/>
                      <a:pt x="2" y="11"/>
                    </a:cubicBezTo>
                    <a:cubicBezTo>
                      <a:pt x="0" y="7"/>
                      <a:pt x="0" y="4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Freeform 245"/>
              <p:cNvSpPr>
                <a:spLocks/>
              </p:cNvSpPr>
              <p:nvPr/>
            </p:nvSpPr>
            <p:spPr bwMode="auto">
              <a:xfrm>
                <a:off x="3732" y="1294"/>
                <a:ext cx="43" cy="115"/>
              </a:xfrm>
              <a:custGeom>
                <a:avLst/>
                <a:gdLst>
                  <a:gd name="T0" fmla="*/ 2147483647 w 4"/>
                  <a:gd name="T1" fmla="*/ 2147483647 h 10"/>
                  <a:gd name="T2" fmla="*/ 2147483647 w 4"/>
                  <a:gd name="T3" fmla="*/ 2147483647 h 10"/>
                  <a:gd name="T4" fmla="*/ 0 w 4"/>
                  <a:gd name="T5" fmla="*/ 0 h 10"/>
                  <a:gd name="T6" fmla="*/ 2147483647 w 4"/>
                  <a:gd name="T7" fmla="*/ 2147483647 h 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10"/>
                  <a:gd name="T14" fmla="*/ 4 w 4"/>
                  <a:gd name="T15" fmla="*/ 10 h 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10">
                    <a:moveTo>
                      <a:pt x="1" y="1"/>
                    </a:moveTo>
                    <a:cubicBezTo>
                      <a:pt x="2" y="4"/>
                      <a:pt x="4" y="8"/>
                      <a:pt x="2" y="10"/>
                    </a:cubicBezTo>
                    <a:cubicBezTo>
                      <a:pt x="0" y="7"/>
                      <a:pt x="0" y="3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" name="Freeform 24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Freeform 24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Freeform 24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4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0" name="Freeform 25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Freeform 25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Freeform 25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Freeform 25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4" name="Freeform 25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Freeform 25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6" name="Freeform 25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Freeform 25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25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Freeform 259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0" name="Freeform 260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Freeform 261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262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Freeform 263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4" name="Freeform 264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Freeform 265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6" name="Freeform 266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Freeform 267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Freeform 268"/>
              <p:cNvSpPr>
                <a:spLocks/>
              </p:cNvSpPr>
              <p:nvPr/>
            </p:nvSpPr>
            <p:spPr bwMode="auto">
              <a:xfrm>
                <a:off x="3699" y="1283"/>
                <a:ext cx="43" cy="103"/>
              </a:xfrm>
              <a:custGeom>
                <a:avLst/>
                <a:gdLst>
                  <a:gd name="T0" fmla="*/ 2147483647 w 4"/>
                  <a:gd name="T1" fmla="*/ 0 h 9"/>
                  <a:gd name="T2" fmla="*/ 2147483647 w 4"/>
                  <a:gd name="T3" fmla="*/ 2147483647 h 9"/>
                  <a:gd name="T4" fmla="*/ 0 w 4"/>
                  <a:gd name="T5" fmla="*/ 0 h 9"/>
                  <a:gd name="T6" fmla="*/ 2147483647 w 4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9"/>
                  <a:gd name="T14" fmla="*/ 4 w 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9">
                    <a:moveTo>
                      <a:pt x="2" y="0"/>
                    </a:moveTo>
                    <a:cubicBezTo>
                      <a:pt x="3" y="3"/>
                      <a:pt x="4" y="7"/>
                      <a:pt x="2" y="9"/>
                    </a:cubicBezTo>
                    <a:cubicBezTo>
                      <a:pt x="0" y="6"/>
                      <a:pt x="0" y="2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Freeform 269"/>
              <p:cNvSpPr>
                <a:spLocks/>
              </p:cNvSpPr>
              <p:nvPr/>
            </p:nvSpPr>
            <p:spPr bwMode="auto">
              <a:xfrm>
                <a:off x="3877" y="1329"/>
                <a:ext cx="72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2147483647 w 6"/>
                  <a:gd name="T5" fmla="*/ 2147483647 h 9"/>
                  <a:gd name="T6" fmla="*/ 0 w 6"/>
                  <a:gd name="T7" fmla="*/ 0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2147483647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9"/>
                  <a:gd name="T23" fmla="*/ 6 w 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9">
                    <a:moveTo>
                      <a:pt x="6" y="9"/>
                    </a:moveTo>
                    <a:cubicBezTo>
                      <a:pt x="6" y="9"/>
                      <a:pt x="6" y="6"/>
                      <a:pt x="5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8"/>
                      <a:pt x="4" y="9"/>
                      <a:pt x="6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0" name="Freeform 270"/>
              <p:cNvSpPr>
                <a:spLocks/>
              </p:cNvSpPr>
              <p:nvPr/>
            </p:nvSpPr>
            <p:spPr bwMode="auto">
              <a:xfrm>
                <a:off x="3843" y="1317"/>
                <a:ext cx="67" cy="103"/>
              </a:xfrm>
              <a:custGeom>
                <a:avLst/>
                <a:gdLst>
                  <a:gd name="T0" fmla="*/ 2147483647 w 6"/>
                  <a:gd name="T1" fmla="*/ 2147483647 h 9"/>
                  <a:gd name="T2" fmla="*/ 2147483647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9"/>
                  <a:gd name="T20" fmla="*/ 6 w 6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9">
                    <a:moveTo>
                      <a:pt x="5" y="9"/>
                    </a:moveTo>
                    <a:cubicBezTo>
                      <a:pt x="6" y="8"/>
                      <a:pt x="5" y="6"/>
                      <a:pt x="4" y="4"/>
                    </a:cubicBezTo>
                    <a:cubicBezTo>
                      <a:pt x="4" y="2"/>
                      <a:pt x="2" y="0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8"/>
                      <a:pt x="4" y="8"/>
                      <a:pt x="5" y="9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Freeform 271"/>
              <p:cNvSpPr>
                <a:spLocks/>
              </p:cNvSpPr>
              <p:nvPr/>
            </p:nvSpPr>
            <p:spPr bwMode="auto">
              <a:xfrm>
                <a:off x="3824" y="1317"/>
                <a:ext cx="43" cy="92"/>
              </a:xfrm>
              <a:custGeom>
                <a:avLst/>
                <a:gdLst>
                  <a:gd name="T0" fmla="*/ 2147483647 w 4"/>
                  <a:gd name="T1" fmla="*/ 2147483647 h 8"/>
                  <a:gd name="T2" fmla="*/ 2147483647 w 4"/>
                  <a:gd name="T3" fmla="*/ 2147483647 h 8"/>
                  <a:gd name="T4" fmla="*/ 0 w 4"/>
                  <a:gd name="T5" fmla="*/ 0 h 8"/>
                  <a:gd name="T6" fmla="*/ 2147483647 w 4"/>
                  <a:gd name="T7" fmla="*/ 2147483647 h 8"/>
                  <a:gd name="T8" fmla="*/ 2147483647 w 4"/>
                  <a:gd name="T9" fmla="*/ 2147483647 h 8"/>
                  <a:gd name="T10" fmla="*/ 2147483647 w 4"/>
                  <a:gd name="T11" fmla="*/ 2147483647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8"/>
                    </a:moveTo>
                    <a:cubicBezTo>
                      <a:pt x="4" y="7"/>
                      <a:pt x="4" y="5"/>
                      <a:pt x="3" y="3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ubicBezTo>
                      <a:pt x="2" y="7"/>
                      <a:pt x="3" y="7"/>
                      <a:pt x="4" y="8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2" name="Freeform 272"/>
              <p:cNvSpPr>
                <a:spLocks/>
              </p:cNvSpPr>
              <p:nvPr/>
            </p:nvSpPr>
            <p:spPr bwMode="auto">
              <a:xfrm>
                <a:off x="3800" y="1317"/>
                <a:ext cx="43" cy="80"/>
              </a:xfrm>
              <a:custGeom>
                <a:avLst/>
                <a:gdLst>
                  <a:gd name="T0" fmla="*/ 2147483647 w 4"/>
                  <a:gd name="T1" fmla="*/ 2147483647 h 7"/>
                  <a:gd name="T2" fmla="*/ 2147483647 w 4"/>
                  <a:gd name="T3" fmla="*/ 2147483647 h 7"/>
                  <a:gd name="T4" fmla="*/ 0 w 4"/>
                  <a:gd name="T5" fmla="*/ 0 h 7"/>
                  <a:gd name="T6" fmla="*/ 2147483647 w 4"/>
                  <a:gd name="T7" fmla="*/ 2147483647 h 7"/>
                  <a:gd name="T8" fmla="*/ 2147483647 w 4"/>
                  <a:gd name="T9" fmla="*/ 2147483647 h 7"/>
                  <a:gd name="T10" fmla="*/ 2147483647 w 4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7"/>
                  <a:gd name="T20" fmla="*/ 4 w 4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7">
                    <a:moveTo>
                      <a:pt x="3" y="7"/>
                    </a:moveTo>
                    <a:cubicBezTo>
                      <a:pt x="4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4"/>
                      <a:pt x="1" y="5"/>
                    </a:cubicBezTo>
                    <a:cubicBezTo>
                      <a:pt x="1" y="6"/>
                      <a:pt x="2" y="6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Freeform 273"/>
              <p:cNvSpPr>
                <a:spLocks/>
              </p:cNvSpPr>
              <p:nvPr/>
            </p:nvSpPr>
            <p:spPr bwMode="auto">
              <a:xfrm>
                <a:off x="3776" y="1306"/>
                <a:ext cx="34" cy="80"/>
              </a:xfrm>
              <a:custGeom>
                <a:avLst/>
                <a:gdLst>
                  <a:gd name="T0" fmla="*/ 2147483647 w 3"/>
                  <a:gd name="T1" fmla="*/ 2147483647 h 7"/>
                  <a:gd name="T2" fmla="*/ 2147483647 w 3"/>
                  <a:gd name="T3" fmla="*/ 2147483647 h 7"/>
                  <a:gd name="T4" fmla="*/ 0 w 3"/>
                  <a:gd name="T5" fmla="*/ 2147483647 h 7"/>
                  <a:gd name="T6" fmla="*/ 2147483647 w 3"/>
                  <a:gd name="T7" fmla="*/ 2147483647 h 7"/>
                  <a:gd name="T8" fmla="*/ 2147483647 w 3"/>
                  <a:gd name="T9" fmla="*/ 2147483647 h 7"/>
                  <a:gd name="T10" fmla="*/ 2147483647 w 3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"/>
                  <a:gd name="T20" fmla="*/ 3 w 3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">
                    <a:moveTo>
                      <a:pt x="3" y="7"/>
                    </a:moveTo>
                    <a:cubicBezTo>
                      <a:pt x="3" y="7"/>
                      <a:pt x="3" y="5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2" y="7"/>
                      <a:pt x="3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Freeform 274"/>
              <p:cNvSpPr>
                <a:spLocks/>
              </p:cNvSpPr>
              <p:nvPr/>
            </p:nvSpPr>
            <p:spPr bwMode="auto">
              <a:xfrm>
                <a:off x="375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6"/>
                      <a:pt x="3" y="4"/>
                      <a:pt x="3" y="3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Freeform 275"/>
              <p:cNvSpPr>
                <a:spLocks/>
              </p:cNvSpPr>
              <p:nvPr/>
            </p:nvSpPr>
            <p:spPr bwMode="auto">
              <a:xfrm>
                <a:off x="3742" y="1306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6" name="Freeform 276"/>
              <p:cNvSpPr>
                <a:spLocks/>
              </p:cNvSpPr>
              <p:nvPr/>
            </p:nvSpPr>
            <p:spPr bwMode="auto">
              <a:xfrm>
                <a:off x="3732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Freeform 277"/>
              <p:cNvSpPr>
                <a:spLocks/>
              </p:cNvSpPr>
              <p:nvPr/>
            </p:nvSpPr>
            <p:spPr bwMode="auto">
              <a:xfrm>
                <a:off x="3718" y="1306"/>
                <a:ext cx="24" cy="57"/>
              </a:xfrm>
              <a:custGeom>
                <a:avLst/>
                <a:gdLst>
                  <a:gd name="T0" fmla="*/ 2147483647 w 2"/>
                  <a:gd name="T1" fmla="*/ 2147483647 h 5"/>
                  <a:gd name="T2" fmla="*/ 2147483647 w 2"/>
                  <a:gd name="T3" fmla="*/ 2147483647 h 5"/>
                  <a:gd name="T4" fmla="*/ 0 w 2"/>
                  <a:gd name="T5" fmla="*/ 0 h 5"/>
                  <a:gd name="T6" fmla="*/ 2147483647 w 2"/>
                  <a:gd name="T7" fmla="*/ 2147483647 h 5"/>
                  <a:gd name="T8" fmla="*/ 2147483647 w 2"/>
                  <a:gd name="T9" fmla="*/ 2147483647 h 5"/>
                  <a:gd name="T10" fmla="*/ 2147483647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Freeform 278"/>
              <p:cNvSpPr>
                <a:spLocks/>
              </p:cNvSpPr>
              <p:nvPr/>
            </p:nvSpPr>
            <p:spPr bwMode="auto">
              <a:xfrm>
                <a:off x="3703" y="1306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Freeform 279"/>
              <p:cNvSpPr>
                <a:spLocks/>
              </p:cNvSpPr>
              <p:nvPr/>
            </p:nvSpPr>
            <p:spPr bwMode="auto">
              <a:xfrm>
                <a:off x="3699" y="1306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0" name="Freeform 280"/>
              <p:cNvSpPr>
                <a:spLocks/>
              </p:cNvSpPr>
              <p:nvPr/>
            </p:nvSpPr>
            <p:spPr bwMode="auto">
              <a:xfrm>
                <a:off x="3684" y="1306"/>
                <a:ext cx="1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0 h 4"/>
                  <a:gd name="T6" fmla="*/ 2147483647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Freeform 281"/>
              <p:cNvSpPr>
                <a:spLocks/>
              </p:cNvSpPr>
              <p:nvPr/>
            </p:nvSpPr>
            <p:spPr bwMode="auto">
              <a:xfrm>
                <a:off x="3858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0 h 7"/>
                  <a:gd name="T6" fmla="*/ 0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2147483647 w 6"/>
                  <a:gd name="T13" fmla="*/ 2147483647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6" y="4"/>
                      <a:pt x="5" y="2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2" name="Freeform 282"/>
              <p:cNvSpPr>
                <a:spLocks/>
              </p:cNvSpPr>
              <p:nvPr/>
            </p:nvSpPr>
            <p:spPr bwMode="auto">
              <a:xfrm>
                <a:off x="3824" y="1260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0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214748364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6" y="7"/>
                    </a:moveTo>
                    <a:cubicBezTo>
                      <a:pt x="6" y="6"/>
                      <a:pt x="5" y="4"/>
                      <a:pt x="4" y="3"/>
                    </a:cubicBezTo>
                    <a:cubicBezTo>
                      <a:pt x="4" y="1"/>
                      <a:pt x="2" y="0"/>
                      <a:pt x="0" y="1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3" y="7"/>
                      <a:pt x="4" y="7"/>
                      <a:pt x="6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Freeform 283"/>
              <p:cNvSpPr>
                <a:spLocks/>
              </p:cNvSpPr>
              <p:nvPr/>
            </p:nvSpPr>
            <p:spPr bwMode="auto">
              <a:xfrm>
                <a:off x="3800" y="1271"/>
                <a:ext cx="58" cy="69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2147483647 h 6"/>
                  <a:gd name="T4" fmla="*/ 0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cubicBezTo>
                      <a:pt x="5" y="5"/>
                      <a:pt x="5" y="3"/>
                      <a:pt x="4" y="2"/>
                    </a:cubicBez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3" y="5"/>
                      <a:pt x="4" y="6"/>
                      <a:pt x="5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4" name="Freeform 284"/>
              <p:cNvSpPr>
                <a:spLocks/>
              </p:cNvSpPr>
              <p:nvPr/>
            </p:nvSpPr>
            <p:spPr bwMode="auto">
              <a:xfrm>
                <a:off x="3790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3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Freeform 285"/>
              <p:cNvSpPr>
                <a:spLocks/>
              </p:cNvSpPr>
              <p:nvPr/>
            </p:nvSpPr>
            <p:spPr bwMode="auto">
              <a:xfrm>
                <a:off x="3766" y="1271"/>
                <a:ext cx="43" cy="69"/>
              </a:xfrm>
              <a:custGeom>
                <a:avLst/>
                <a:gdLst>
                  <a:gd name="T0" fmla="*/ 2147483647 w 4"/>
                  <a:gd name="T1" fmla="*/ 2147483647 h 6"/>
                  <a:gd name="T2" fmla="*/ 2147483647 w 4"/>
                  <a:gd name="T3" fmla="*/ 2147483647 h 6"/>
                  <a:gd name="T4" fmla="*/ 0 w 4"/>
                  <a:gd name="T5" fmla="*/ 2147483647 h 6"/>
                  <a:gd name="T6" fmla="*/ 2147483647 w 4"/>
                  <a:gd name="T7" fmla="*/ 2147483647 h 6"/>
                  <a:gd name="T8" fmla="*/ 2147483647 w 4"/>
                  <a:gd name="T9" fmla="*/ 2147483647 h 6"/>
                  <a:gd name="T10" fmla="*/ 2147483647 w 4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6"/>
                  <a:gd name="T20" fmla="*/ 4 w 4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6">
                    <a:moveTo>
                      <a:pt x="4" y="6"/>
                    </a:moveTo>
                    <a:cubicBezTo>
                      <a:pt x="4" y="5"/>
                      <a:pt x="3" y="4"/>
                      <a:pt x="3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4"/>
                      <a:pt x="2" y="5"/>
                    </a:cubicBezTo>
                    <a:cubicBezTo>
                      <a:pt x="2" y="5"/>
                      <a:pt x="3" y="6"/>
                      <a:pt x="4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6" name="Freeform 286"/>
              <p:cNvSpPr>
                <a:spLocks/>
              </p:cNvSpPr>
              <p:nvPr/>
            </p:nvSpPr>
            <p:spPr bwMode="auto">
              <a:xfrm>
                <a:off x="3752" y="1271"/>
                <a:ext cx="34" cy="69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6"/>
                    </a:moveTo>
                    <a:cubicBezTo>
                      <a:pt x="3" y="5"/>
                      <a:pt x="3" y="4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5"/>
                      <a:pt x="2" y="6"/>
                      <a:pt x="3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Freeform 287"/>
              <p:cNvSpPr>
                <a:spLocks/>
              </p:cNvSpPr>
              <p:nvPr/>
            </p:nvSpPr>
            <p:spPr bwMode="auto">
              <a:xfrm>
                <a:off x="3742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0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2" y="4"/>
                      <a:pt x="2" y="3"/>
                      <a:pt x="2" y="2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8" name="Freeform 288"/>
              <p:cNvSpPr>
                <a:spLocks/>
              </p:cNvSpPr>
              <p:nvPr/>
            </p:nvSpPr>
            <p:spPr bwMode="auto">
              <a:xfrm>
                <a:off x="3718" y="1283"/>
                <a:ext cx="34" cy="57"/>
              </a:xfrm>
              <a:custGeom>
                <a:avLst/>
                <a:gdLst>
                  <a:gd name="T0" fmla="*/ 2147483647 w 3"/>
                  <a:gd name="T1" fmla="*/ 2147483647 h 5"/>
                  <a:gd name="T2" fmla="*/ 2147483647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Freeform 289"/>
              <p:cNvSpPr>
                <a:spLocks/>
              </p:cNvSpPr>
              <p:nvPr/>
            </p:nvSpPr>
            <p:spPr bwMode="auto">
              <a:xfrm>
                <a:off x="3703" y="1283"/>
                <a:ext cx="39" cy="46"/>
              </a:xfrm>
              <a:custGeom>
                <a:avLst/>
                <a:gdLst>
                  <a:gd name="T0" fmla="*/ 2147483647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2147483647 w 3"/>
                  <a:gd name="T7" fmla="*/ 2147483647 h 4"/>
                  <a:gd name="T8" fmla="*/ 2147483647 w 3"/>
                  <a:gd name="T9" fmla="*/ 2147483647 h 4"/>
                  <a:gd name="T10" fmla="*/ 2147483647 w 3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4"/>
                  <a:gd name="T20" fmla="*/ 3 w 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3"/>
                      <a:pt x="2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0" name="Freeform 290"/>
              <p:cNvSpPr>
                <a:spLocks/>
              </p:cNvSpPr>
              <p:nvPr/>
            </p:nvSpPr>
            <p:spPr bwMode="auto">
              <a:xfrm>
                <a:off x="3703" y="1283"/>
                <a:ext cx="29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Freeform 291"/>
              <p:cNvSpPr>
                <a:spLocks/>
              </p:cNvSpPr>
              <p:nvPr/>
            </p:nvSpPr>
            <p:spPr bwMode="auto">
              <a:xfrm>
                <a:off x="3699" y="1283"/>
                <a:ext cx="24" cy="46"/>
              </a:xfrm>
              <a:custGeom>
                <a:avLst/>
                <a:gdLst>
                  <a:gd name="T0" fmla="*/ 2147483647 w 2"/>
                  <a:gd name="T1" fmla="*/ 2147483647 h 4"/>
                  <a:gd name="T2" fmla="*/ 2147483647 w 2"/>
                  <a:gd name="T3" fmla="*/ 2147483647 h 4"/>
                  <a:gd name="T4" fmla="*/ 0 w 2"/>
                  <a:gd name="T5" fmla="*/ 2147483647 h 4"/>
                  <a:gd name="T6" fmla="*/ 0 w 2"/>
                  <a:gd name="T7" fmla="*/ 2147483647 h 4"/>
                  <a:gd name="T8" fmla="*/ 2147483647 w 2"/>
                  <a:gd name="T9" fmla="*/ 2147483647 h 4"/>
                  <a:gd name="T10" fmla="*/ 2147483647 w 2"/>
                  <a:gd name="T11" fmla="*/ 2147483647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cubicBezTo>
                      <a:pt x="2" y="4"/>
                      <a:pt x="2" y="3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2" name="Freeform 292"/>
              <p:cNvSpPr>
                <a:spLocks/>
              </p:cNvSpPr>
              <p:nvPr/>
            </p:nvSpPr>
            <p:spPr bwMode="auto">
              <a:xfrm>
                <a:off x="3684" y="1294"/>
                <a:ext cx="19" cy="34"/>
              </a:xfrm>
              <a:custGeom>
                <a:avLst/>
                <a:gdLst>
                  <a:gd name="T0" fmla="*/ 2147483647 w 2"/>
                  <a:gd name="T1" fmla="*/ 2147483647 h 3"/>
                  <a:gd name="T2" fmla="*/ 2147483647 w 2"/>
                  <a:gd name="T3" fmla="*/ 2147483647 h 3"/>
                  <a:gd name="T4" fmla="*/ 0 w 2"/>
                  <a:gd name="T5" fmla="*/ 0 h 3"/>
                  <a:gd name="T6" fmla="*/ 2147483647 w 2"/>
                  <a:gd name="T7" fmla="*/ 2147483647 h 3"/>
                  <a:gd name="T8" fmla="*/ 2147483647 w 2"/>
                  <a:gd name="T9" fmla="*/ 2147483647 h 3"/>
                  <a:gd name="T10" fmla="*/ 2147483647 w 2"/>
                  <a:gd name="T11" fmla="*/ 214748364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3"/>
                  <a:gd name="T20" fmla="*/ 2 w 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3">
                    <a:moveTo>
                      <a:pt x="2" y="3"/>
                    </a:moveTo>
                    <a:cubicBezTo>
                      <a:pt x="2" y="3"/>
                      <a:pt x="2" y="2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Freeform 29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4" name="Freeform 29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Freeform 29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6" name="Freeform 29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Freeform 29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8" name="Freeform 29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Freeform 29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0" name="Freeform 30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Freeform 30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Freeform 30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Freeform 30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4" name="Freeform 30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Freeform 30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6" name="Freeform 306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Freeform 307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Freeform 308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Freeform 309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0" name="Freeform 310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Freeform 311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2" name="Freeform 312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Freeform 313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4" name="Freeform 314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Freeform 315"/>
              <p:cNvSpPr>
                <a:spLocks/>
              </p:cNvSpPr>
              <p:nvPr/>
            </p:nvSpPr>
            <p:spPr bwMode="auto">
              <a:xfrm>
                <a:off x="3858" y="1214"/>
                <a:ext cx="43" cy="57"/>
              </a:xfrm>
              <a:custGeom>
                <a:avLst/>
                <a:gdLst>
                  <a:gd name="T0" fmla="*/ 2147483647 w 4"/>
                  <a:gd name="T1" fmla="*/ 0 h 5"/>
                  <a:gd name="T2" fmla="*/ 2147483647 w 4"/>
                  <a:gd name="T3" fmla="*/ 2147483647 h 5"/>
                  <a:gd name="T4" fmla="*/ 2147483647 w 4"/>
                  <a:gd name="T5" fmla="*/ 2147483647 h 5"/>
                  <a:gd name="T6" fmla="*/ 0 w 4"/>
                  <a:gd name="T7" fmla="*/ 0 h 5"/>
                  <a:gd name="T8" fmla="*/ 2147483647 w 4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5"/>
                  <a:gd name="T17" fmla="*/ 4 w 4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5">
                    <a:moveTo>
                      <a:pt x="1" y="0"/>
                    </a:moveTo>
                    <a:cubicBezTo>
                      <a:pt x="3" y="1"/>
                      <a:pt x="4" y="3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316"/>
              <p:cNvSpPr>
                <a:spLocks/>
              </p:cNvSpPr>
              <p:nvPr/>
            </p:nvSpPr>
            <p:spPr bwMode="auto">
              <a:xfrm>
                <a:off x="3834" y="1226"/>
                <a:ext cx="58" cy="46"/>
              </a:xfrm>
              <a:custGeom>
                <a:avLst/>
                <a:gdLst>
                  <a:gd name="T0" fmla="*/ 2147483647 w 5"/>
                  <a:gd name="T1" fmla="*/ 0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0 h 4"/>
                  <a:gd name="T8" fmla="*/ 2147483647 w 5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2" y="0"/>
                    </a:moveTo>
                    <a:cubicBezTo>
                      <a:pt x="3" y="1"/>
                      <a:pt x="4" y="2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17"/>
              <p:cNvSpPr>
                <a:spLocks/>
              </p:cNvSpPr>
              <p:nvPr/>
            </p:nvSpPr>
            <p:spPr bwMode="auto">
              <a:xfrm>
                <a:off x="3824" y="1226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2147483647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318"/>
              <p:cNvSpPr>
                <a:spLocks/>
              </p:cNvSpPr>
              <p:nvPr/>
            </p:nvSpPr>
            <p:spPr bwMode="auto">
              <a:xfrm>
                <a:off x="3800" y="1237"/>
                <a:ext cx="43" cy="46"/>
              </a:xfrm>
              <a:custGeom>
                <a:avLst/>
                <a:gdLst>
                  <a:gd name="T0" fmla="*/ 2147483647 w 4"/>
                  <a:gd name="T1" fmla="*/ 0 h 4"/>
                  <a:gd name="T2" fmla="*/ 2147483647 w 4"/>
                  <a:gd name="T3" fmla="*/ 2147483647 h 4"/>
                  <a:gd name="T4" fmla="*/ 2147483647 w 4"/>
                  <a:gd name="T5" fmla="*/ 2147483647 h 4"/>
                  <a:gd name="T6" fmla="*/ 0 w 4"/>
                  <a:gd name="T7" fmla="*/ 0 h 4"/>
                  <a:gd name="T8" fmla="*/ 2147483647 w 4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0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3" y="4"/>
                      <a:pt x="2" y="3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19"/>
              <p:cNvSpPr>
                <a:spLocks/>
              </p:cNvSpPr>
              <p:nvPr/>
            </p:nvSpPr>
            <p:spPr bwMode="auto">
              <a:xfrm>
                <a:off x="3790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0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cubicBezTo>
                      <a:pt x="2" y="0"/>
                      <a:pt x="2" y="1"/>
                      <a:pt x="3" y="2"/>
                    </a:cubicBezTo>
                    <a:cubicBezTo>
                      <a:pt x="2" y="3"/>
                      <a:pt x="2" y="2"/>
                      <a:pt x="1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17463" cap="rnd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2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2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2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2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2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2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6" name="Freeform 32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2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32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2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33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3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33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33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334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35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336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37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38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39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40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41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342"/>
              <p:cNvSpPr>
                <a:spLocks/>
              </p:cNvSpPr>
              <p:nvPr/>
            </p:nvSpPr>
            <p:spPr bwMode="auto">
              <a:xfrm>
                <a:off x="3766" y="1248"/>
                <a:ext cx="34" cy="34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1" y="0"/>
                    </a:moveTo>
                    <a:lnTo>
                      <a:pt x="3" y="2"/>
                    </a:lnTo>
                    <a:cubicBezTo>
                      <a:pt x="2" y="3"/>
                      <a:pt x="2" y="3"/>
                      <a:pt x="1" y="2"/>
                    </a:cubicBez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343"/>
              <p:cNvSpPr>
                <a:spLocks/>
              </p:cNvSpPr>
              <p:nvPr/>
            </p:nvSpPr>
            <p:spPr bwMode="auto">
              <a:xfrm>
                <a:off x="3809" y="1203"/>
                <a:ext cx="48" cy="23"/>
              </a:xfrm>
              <a:custGeom>
                <a:avLst/>
                <a:gdLst>
                  <a:gd name="T0" fmla="*/ 2147483647 w 4"/>
                  <a:gd name="T1" fmla="*/ 2147483647 h 2"/>
                  <a:gd name="T2" fmla="*/ 0 w 4"/>
                  <a:gd name="T3" fmla="*/ 0 h 2"/>
                  <a:gd name="T4" fmla="*/ 0 w 4"/>
                  <a:gd name="T5" fmla="*/ 2147483647 h 2"/>
                  <a:gd name="T6" fmla="*/ 2147483647 w 4"/>
                  <a:gd name="T7" fmla="*/ 2147483647 h 2"/>
                  <a:gd name="T8" fmla="*/ 2147483647 w 4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4" y="2"/>
                    </a:moveTo>
                    <a:cubicBezTo>
                      <a:pt x="3" y="1"/>
                      <a:pt x="1" y="1"/>
                      <a:pt x="0" y="0"/>
                    </a:cubicBezTo>
                    <a:lnTo>
                      <a:pt x="0" y="1"/>
                    </a:lnTo>
                    <a:cubicBezTo>
                      <a:pt x="1" y="2"/>
                      <a:pt x="1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344"/>
              <p:cNvSpPr>
                <a:spLocks/>
              </p:cNvSpPr>
              <p:nvPr/>
            </p:nvSpPr>
            <p:spPr bwMode="auto">
              <a:xfrm>
                <a:off x="3800" y="1214"/>
                <a:ext cx="34" cy="23"/>
              </a:xfrm>
              <a:custGeom>
                <a:avLst/>
                <a:gdLst>
                  <a:gd name="T0" fmla="*/ 2147483647 w 3"/>
                  <a:gd name="T1" fmla="*/ 2147483647 h 2"/>
                  <a:gd name="T2" fmla="*/ 0 w 3"/>
                  <a:gd name="T3" fmla="*/ 0 h 2"/>
                  <a:gd name="T4" fmla="*/ 0 w 3"/>
                  <a:gd name="T5" fmla="*/ 2147483647 h 2"/>
                  <a:gd name="T6" fmla="*/ 2147483647 w 3"/>
                  <a:gd name="T7" fmla="*/ 2147483647 h 2"/>
                  <a:gd name="T8" fmla="*/ 2147483647 w 3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0"/>
                    </a:cubicBezTo>
                    <a:lnTo>
                      <a:pt x="0" y="1"/>
                    </a:ln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345"/>
              <p:cNvSpPr>
                <a:spLocks/>
              </p:cNvSpPr>
              <p:nvPr/>
            </p:nvSpPr>
            <p:spPr bwMode="auto">
              <a:xfrm>
                <a:off x="3790" y="1226"/>
                <a:ext cx="34" cy="11"/>
              </a:xfrm>
              <a:custGeom>
                <a:avLst/>
                <a:gdLst>
                  <a:gd name="T0" fmla="*/ 2147483647 w 3"/>
                  <a:gd name="T1" fmla="*/ 2147483647 h 1"/>
                  <a:gd name="T2" fmla="*/ 2147483647 w 3"/>
                  <a:gd name="T3" fmla="*/ 0 h 1"/>
                  <a:gd name="T4" fmla="*/ 0 w 3"/>
                  <a:gd name="T5" fmla="*/ 2147483647 h 1"/>
                  <a:gd name="T6" fmla="*/ 2147483647 w 3"/>
                  <a:gd name="T7" fmla="*/ 2147483647 h 1"/>
                  <a:gd name="T8" fmla="*/ 2147483647 w 3"/>
                  <a:gd name="T9" fmla="*/ 2147483647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3" y="1"/>
                    </a:moveTo>
                    <a:cubicBezTo>
                      <a:pt x="2" y="1"/>
                      <a:pt x="1" y="0"/>
                      <a:pt x="1" y="0"/>
                    </a:cubicBezTo>
                    <a:lnTo>
                      <a:pt x="0" y="1"/>
                    </a:ln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46"/>
              <p:cNvSpPr>
                <a:spLocks/>
              </p:cNvSpPr>
              <p:nvPr/>
            </p:nvSpPr>
            <p:spPr bwMode="auto">
              <a:xfrm>
                <a:off x="3752" y="1260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2147483647 h 2"/>
                  <a:gd name="T4" fmla="*/ 0 w 3"/>
                  <a:gd name="T5" fmla="*/ 2147483647 h 2"/>
                  <a:gd name="T6" fmla="*/ 2147483647 w 3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2"/>
                  <a:gd name="T14" fmla="*/ 3 w 3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47"/>
              <p:cNvSpPr>
                <a:spLocks/>
              </p:cNvSpPr>
              <p:nvPr/>
            </p:nvSpPr>
            <p:spPr bwMode="auto">
              <a:xfrm>
                <a:off x="3752" y="1191"/>
                <a:ext cx="67" cy="80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0 w 6"/>
                  <a:gd name="T11" fmla="*/ 2147483647 h 7"/>
                  <a:gd name="T12" fmla="*/ 2147483647 w 6"/>
                  <a:gd name="T13" fmla="*/ 2147483647 h 7"/>
                  <a:gd name="T14" fmla="*/ 2147483647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6" y="1"/>
                    </a:moveTo>
                    <a:lnTo>
                      <a:pt x="6" y="1"/>
                    </a:lnTo>
                    <a:cubicBezTo>
                      <a:pt x="5" y="2"/>
                      <a:pt x="4" y="2"/>
                      <a:pt x="4" y="3"/>
                    </a:cubicBezTo>
                    <a:cubicBezTo>
                      <a:pt x="4" y="4"/>
                      <a:pt x="4" y="5"/>
                      <a:pt x="3" y="5"/>
                    </a:cubicBezTo>
                    <a:cubicBezTo>
                      <a:pt x="3" y="6"/>
                      <a:pt x="2" y="7"/>
                      <a:pt x="1" y="7"/>
                    </a:cubicBezTo>
                    <a:lnTo>
                      <a:pt x="0" y="6"/>
                    </a:lnTo>
                    <a:cubicBezTo>
                      <a:pt x="1" y="6"/>
                      <a:pt x="2" y="5"/>
                      <a:pt x="3" y="5"/>
                    </a:cubicBezTo>
                    <a:cubicBezTo>
                      <a:pt x="3" y="4"/>
                      <a:pt x="3" y="3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6" y="0"/>
                      <a:pt x="6" y="1"/>
                      <a:pt x="6" y="1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48"/>
              <p:cNvSpPr>
                <a:spLocks/>
              </p:cNvSpPr>
              <p:nvPr/>
            </p:nvSpPr>
            <p:spPr bwMode="auto">
              <a:xfrm>
                <a:off x="3400" y="1363"/>
                <a:ext cx="178" cy="241"/>
              </a:xfrm>
              <a:custGeom>
                <a:avLst/>
                <a:gdLst>
                  <a:gd name="T0" fmla="*/ 2147483647 w 16"/>
                  <a:gd name="T1" fmla="*/ 2147483647 h 21"/>
                  <a:gd name="T2" fmla="*/ 2147483647 w 16"/>
                  <a:gd name="T3" fmla="*/ 2147483647 h 21"/>
                  <a:gd name="T4" fmla="*/ 2147483647 w 16"/>
                  <a:gd name="T5" fmla="*/ 2147483647 h 21"/>
                  <a:gd name="T6" fmla="*/ 2147483647 w 16"/>
                  <a:gd name="T7" fmla="*/ 2147483647 h 21"/>
                  <a:gd name="T8" fmla="*/ 2147483647 w 16"/>
                  <a:gd name="T9" fmla="*/ 2147483647 h 21"/>
                  <a:gd name="T10" fmla="*/ 2147483647 w 16"/>
                  <a:gd name="T11" fmla="*/ 2147483647 h 21"/>
                  <a:gd name="T12" fmla="*/ 2147483647 w 16"/>
                  <a:gd name="T13" fmla="*/ 2147483647 h 21"/>
                  <a:gd name="T14" fmla="*/ 2147483647 w 16"/>
                  <a:gd name="T15" fmla="*/ 2147483647 h 21"/>
                  <a:gd name="T16" fmla="*/ 2147483647 w 16"/>
                  <a:gd name="T17" fmla="*/ 2147483647 h 21"/>
                  <a:gd name="T18" fmla="*/ 2147483647 w 16"/>
                  <a:gd name="T19" fmla="*/ 2147483647 h 21"/>
                  <a:gd name="T20" fmla="*/ 2147483647 w 16"/>
                  <a:gd name="T21" fmla="*/ 2147483647 h 21"/>
                  <a:gd name="T22" fmla="*/ 2147483647 w 16"/>
                  <a:gd name="T23" fmla="*/ 2147483647 h 21"/>
                  <a:gd name="T24" fmla="*/ 2147483647 w 16"/>
                  <a:gd name="T25" fmla="*/ 2147483647 h 21"/>
                  <a:gd name="T26" fmla="*/ 2147483647 w 16"/>
                  <a:gd name="T27" fmla="*/ 2147483647 h 21"/>
                  <a:gd name="T28" fmla="*/ 2147483647 w 16"/>
                  <a:gd name="T29" fmla="*/ 2147483647 h 21"/>
                  <a:gd name="T30" fmla="*/ 2147483647 w 16"/>
                  <a:gd name="T31" fmla="*/ 2147483647 h 21"/>
                  <a:gd name="T32" fmla="*/ 2147483647 w 16"/>
                  <a:gd name="T33" fmla="*/ 2147483647 h 21"/>
                  <a:gd name="T34" fmla="*/ 2147483647 w 16"/>
                  <a:gd name="T35" fmla="*/ 2147483647 h 21"/>
                  <a:gd name="T36" fmla="*/ 2147483647 w 16"/>
                  <a:gd name="T37" fmla="*/ 2147483647 h 21"/>
                  <a:gd name="T38" fmla="*/ 2147483647 w 16"/>
                  <a:gd name="T39" fmla="*/ 2147483647 h 21"/>
                  <a:gd name="T40" fmla="*/ 2147483647 w 16"/>
                  <a:gd name="T41" fmla="*/ 2147483647 h 21"/>
                  <a:gd name="T42" fmla="*/ 2147483647 w 16"/>
                  <a:gd name="T43" fmla="*/ 2147483647 h 21"/>
                  <a:gd name="T44" fmla="*/ 2147483647 w 16"/>
                  <a:gd name="T45" fmla="*/ 2147483647 h 21"/>
                  <a:gd name="T46" fmla="*/ 2147483647 w 16"/>
                  <a:gd name="T47" fmla="*/ 2147483647 h 21"/>
                  <a:gd name="T48" fmla="*/ 2147483647 w 16"/>
                  <a:gd name="T49" fmla="*/ 2147483647 h 21"/>
                  <a:gd name="T50" fmla="*/ 2147483647 w 16"/>
                  <a:gd name="T51" fmla="*/ 2147483647 h 21"/>
                  <a:gd name="T52" fmla="*/ 2147483647 w 16"/>
                  <a:gd name="T53" fmla="*/ 2147483647 h 21"/>
                  <a:gd name="T54" fmla="*/ 2147483647 w 16"/>
                  <a:gd name="T55" fmla="*/ 2147483647 h 21"/>
                  <a:gd name="T56" fmla="*/ 2147483647 w 16"/>
                  <a:gd name="T57" fmla="*/ 2147483647 h 21"/>
                  <a:gd name="T58" fmla="*/ 2147483647 w 16"/>
                  <a:gd name="T59" fmla="*/ 2147483647 h 21"/>
                  <a:gd name="T60" fmla="*/ 2147483647 w 16"/>
                  <a:gd name="T61" fmla="*/ 2147483647 h 21"/>
                  <a:gd name="T62" fmla="*/ 2147483647 w 16"/>
                  <a:gd name="T63" fmla="*/ 2147483647 h 21"/>
                  <a:gd name="T64" fmla="*/ 0 w 16"/>
                  <a:gd name="T65" fmla="*/ 2147483647 h 21"/>
                  <a:gd name="T66" fmla="*/ 0 w 16"/>
                  <a:gd name="T67" fmla="*/ 2147483647 h 21"/>
                  <a:gd name="T68" fmla="*/ 0 w 16"/>
                  <a:gd name="T69" fmla="*/ 2147483647 h 21"/>
                  <a:gd name="T70" fmla="*/ 2147483647 w 16"/>
                  <a:gd name="T71" fmla="*/ 2147483647 h 21"/>
                  <a:gd name="T72" fmla="*/ 0 w 16"/>
                  <a:gd name="T73" fmla="*/ 2147483647 h 21"/>
                  <a:gd name="T74" fmla="*/ 2147483647 w 16"/>
                  <a:gd name="T75" fmla="*/ 0 h 21"/>
                  <a:gd name="T76" fmla="*/ 2147483647 w 16"/>
                  <a:gd name="T77" fmla="*/ 2147483647 h 21"/>
                  <a:gd name="T78" fmla="*/ 2147483647 w 16"/>
                  <a:gd name="T79" fmla="*/ 2147483647 h 21"/>
                  <a:gd name="T80" fmla="*/ 2147483647 w 16"/>
                  <a:gd name="T81" fmla="*/ 2147483647 h 21"/>
                  <a:gd name="T82" fmla="*/ 2147483647 w 16"/>
                  <a:gd name="T83" fmla="*/ 2147483647 h 21"/>
                  <a:gd name="T84" fmla="*/ 2147483647 w 16"/>
                  <a:gd name="T85" fmla="*/ 2147483647 h 21"/>
                  <a:gd name="T86" fmla="*/ 2147483647 w 16"/>
                  <a:gd name="T87" fmla="*/ 2147483647 h 21"/>
                  <a:gd name="T88" fmla="*/ 2147483647 w 16"/>
                  <a:gd name="T89" fmla="*/ 2147483647 h 21"/>
                  <a:gd name="T90" fmla="*/ 2147483647 w 16"/>
                  <a:gd name="T91" fmla="*/ 2147483647 h 21"/>
                  <a:gd name="T92" fmla="*/ 2147483647 w 16"/>
                  <a:gd name="T93" fmla="*/ 2147483647 h 21"/>
                  <a:gd name="T94" fmla="*/ 2147483647 w 16"/>
                  <a:gd name="T95" fmla="*/ 2147483647 h 21"/>
                  <a:gd name="T96" fmla="*/ 2147483647 w 16"/>
                  <a:gd name="T97" fmla="*/ 2147483647 h 21"/>
                  <a:gd name="T98" fmla="*/ 2147483647 w 16"/>
                  <a:gd name="T99" fmla="*/ 2147483647 h 21"/>
                  <a:gd name="T100" fmla="*/ 2147483647 w 16"/>
                  <a:gd name="T101" fmla="*/ 2147483647 h 21"/>
                  <a:gd name="T102" fmla="*/ 2147483647 w 16"/>
                  <a:gd name="T103" fmla="*/ 2147483647 h 21"/>
                  <a:gd name="T104" fmla="*/ 2147483647 w 16"/>
                  <a:gd name="T105" fmla="*/ 2147483647 h 21"/>
                  <a:gd name="T106" fmla="*/ 2147483647 w 16"/>
                  <a:gd name="T107" fmla="*/ 2147483647 h 2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"/>
                  <a:gd name="T163" fmla="*/ 0 h 21"/>
                  <a:gd name="T164" fmla="*/ 16 w 16"/>
                  <a:gd name="T165" fmla="*/ 21 h 2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" h="21">
                    <a:moveTo>
                      <a:pt x="12" y="13"/>
                    </a:move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6" y="15"/>
                    </a:lnTo>
                    <a:lnTo>
                      <a:pt x="15" y="16"/>
                    </a:lnTo>
                    <a:lnTo>
                      <a:pt x="14" y="16"/>
                    </a:lnTo>
                    <a:lnTo>
                      <a:pt x="13" y="15"/>
                    </a:lnTo>
                    <a:lnTo>
                      <a:pt x="11" y="15"/>
                    </a:lnTo>
                    <a:lnTo>
                      <a:pt x="10" y="17"/>
                    </a:lnTo>
                    <a:lnTo>
                      <a:pt x="10" y="18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7" y="19"/>
                    </a:lnTo>
                    <a:lnTo>
                      <a:pt x="7" y="18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4" y="5"/>
                    </a:lnTo>
                    <a:lnTo>
                      <a:pt x="3" y="5"/>
                    </a:lnTo>
                    <a:lnTo>
                      <a:pt x="6" y="12"/>
                    </a:lnTo>
                    <a:lnTo>
                      <a:pt x="7" y="13"/>
                    </a:lnTo>
                    <a:lnTo>
                      <a:pt x="8" y="14"/>
                    </a:lnTo>
                    <a:lnTo>
                      <a:pt x="10" y="15"/>
                    </a:lnTo>
                    <a:lnTo>
                      <a:pt x="13" y="14"/>
                    </a:lnTo>
                    <a:lnTo>
                      <a:pt x="13" y="13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Line 349"/>
              <p:cNvSpPr>
                <a:spLocks noChangeShapeType="1"/>
              </p:cNvSpPr>
              <p:nvPr/>
            </p:nvSpPr>
            <p:spPr bwMode="auto">
              <a:xfrm flipH="1">
                <a:off x="3477" y="1524"/>
                <a:ext cx="14" cy="11"/>
              </a:xfrm>
              <a:prstGeom prst="line">
                <a:avLst/>
              </a:pr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50"/>
              <p:cNvSpPr>
                <a:spLocks/>
              </p:cNvSpPr>
              <p:nvPr/>
            </p:nvSpPr>
            <p:spPr bwMode="auto">
              <a:xfrm>
                <a:off x="3477" y="1536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0 h 1"/>
                  <a:gd name="T4" fmla="*/ 2147483647 w 3"/>
                  <a:gd name="T5" fmla="*/ 2147483647 h 1"/>
                  <a:gd name="T6" fmla="*/ 2147483647 w 3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"/>
                  <a:gd name="T14" fmla="*/ 3 w 3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">
                    <a:moveTo>
                      <a:pt x="0" y="1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51"/>
              <p:cNvSpPr>
                <a:spLocks/>
              </p:cNvSpPr>
              <p:nvPr/>
            </p:nvSpPr>
            <p:spPr bwMode="auto">
              <a:xfrm>
                <a:off x="3477" y="1536"/>
                <a:ext cx="24" cy="11"/>
              </a:xfrm>
              <a:custGeom>
                <a:avLst/>
                <a:gdLst>
                  <a:gd name="T0" fmla="*/ 0 w 2"/>
                  <a:gd name="T1" fmla="*/ 0 h 1"/>
                  <a:gd name="T2" fmla="*/ 2147483647 w 2"/>
                  <a:gd name="T3" fmla="*/ 2147483647 h 1"/>
                  <a:gd name="T4" fmla="*/ 2147483647 w 2"/>
                  <a:gd name="T5" fmla="*/ 2147483647 h 1"/>
                  <a:gd name="T6" fmla="*/ 0 w 2"/>
                  <a:gd name="T7" fmla="*/ 2147483647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52"/>
              <p:cNvSpPr>
                <a:spLocks/>
              </p:cNvSpPr>
              <p:nvPr/>
            </p:nvSpPr>
            <p:spPr bwMode="auto">
              <a:xfrm>
                <a:off x="3477" y="1547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2147483647 h 1"/>
                  <a:gd name="T6" fmla="*/ 2147483647 w 3"/>
                  <a:gd name="T7" fmla="*/ 0 h 1"/>
                  <a:gd name="T8" fmla="*/ 2147483647 w 3"/>
                  <a:gd name="T9" fmla="*/ 0 h 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"/>
                  <a:gd name="T17" fmla="*/ 3 w 3"/>
                  <a:gd name="T18" fmla="*/ 1 h 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">
                    <a:moveTo>
                      <a:pt x="0" y="1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53"/>
              <p:cNvSpPr>
                <a:spLocks/>
              </p:cNvSpPr>
              <p:nvPr/>
            </p:nvSpPr>
            <p:spPr bwMode="auto">
              <a:xfrm>
                <a:off x="3477" y="1559"/>
                <a:ext cx="34" cy="11"/>
              </a:xfrm>
              <a:custGeom>
                <a:avLst/>
                <a:gdLst>
                  <a:gd name="T0" fmla="*/ 0 w 3"/>
                  <a:gd name="T1" fmla="*/ 2147483647 h 1"/>
                  <a:gd name="T2" fmla="*/ 2147483647 w 3"/>
                  <a:gd name="T3" fmla="*/ 2147483647 h 1"/>
                  <a:gd name="T4" fmla="*/ 2147483647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0" y="1"/>
                    </a:move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54"/>
              <p:cNvSpPr>
                <a:spLocks/>
              </p:cNvSpPr>
              <p:nvPr/>
            </p:nvSpPr>
            <p:spPr bwMode="auto">
              <a:xfrm>
                <a:off x="3491" y="1570"/>
                <a:ext cx="19" cy="11"/>
              </a:xfrm>
              <a:custGeom>
                <a:avLst/>
                <a:gdLst>
                  <a:gd name="T0" fmla="*/ 0 w 2"/>
                  <a:gd name="T1" fmla="*/ 2147483647 h 1"/>
                  <a:gd name="T2" fmla="*/ 2147483647 w 2"/>
                  <a:gd name="T3" fmla="*/ 2147483647 h 1"/>
                  <a:gd name="T4" fmla="*/ 2147483647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55"/>
              <p:cNvSpPr>
                <a:spLocks/>
              </p:cNvSpPr>
              <p:nvPr/>
            </p:nvSpPr>
            <p:spPr bwMode="auto">
              <a:xfrm>
                <a:off x="3858" y="1455"/>
                <a:ext cx="10" cy="23"/>
              </a:xfrm>
              <a:custGeom>
                <a:avLst/>
                <a:gdLst>
                  <a:gd name="T0" fmla="*/ 0 w 1"/>
                  <a:gd name="T1" fmla="*/ 2147483647 h 2"/>
                  <a:gd name="T2" fmla="*/ 0 w 1"/>
                  <a:gd name="T3" fmla="*/ 0 h 2"/>
                  <a:gd name="T4" fmla="*/ 2147483647 w 1"/>
                  <a:gd name="T5" fmla="*/ 2147483647 h 2"/>
                  <a:gd name="T6" fmla="*/ 2147483647 w 1"/>
                  <a:gd name="T7" fmla="*/ 2147483647 h 2"/>
                  <a:gd name="T8" fmla="*/ 0 w 1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Oval 356"/>
              <p:cNvSpPr>
                <a:spLocks noChangeArrowheads="1"/>
              </p:cNvSpPr>
              <p:nvPr/>
            </p:nvSpPr>
            <p:spPr bwMode="auto">
              <a:xfrm>
                <a:off x="3809" y="1467"/>
                <a:ext cx="82" cy="80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57"/>
              <p:cNvSpPr>
                <a:spLocks/>
              </p:cNvSpPr>
              <p:nvPr/>
            </p:nvSpPr>
            <p:spPr bwMode="auto">
              <a:xfrm>
                <a:off x="3809" y="1490"/>
                <a:ext cx="82" cy="34"/>
              </a:xfrm>
              <a:custGeom>
                <a:avLst/>
                <a:gdLst>
                  <a:gd name="T0" fmla="*/ 2147483647 w 7"/>
                  <a:gd name="T1" fmla="*/ 0 h 3"/>
                  <a:gd name="T2" fmla="*/ 2147483647 w 7"/>
                  <a:gd name="T3" fmla="*/ 2147483647 h 3"/>
                  <a:gd name="T4" fmla="*/ 2147483647 w 7"/>
                  <a:gd name="T5" fmla="*/ 2147483647 h 3"/>
                  <a:gd name="T6" fmla="*/ 0 w 7"/>
                  <a:gd name="T7" fmla="*/ 2147483647 h 3"/>
                  <a:gd name="T8" fmla="*/ 2147483647 w 7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1" y="0"/>
                    </a:moveTo>
                    <a:lnTo>
                      <a:pt x="7" y="2"/>
                    </a:lnTo>
                    <a:lnTo>
                      <a:pt x="7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358"/>
              <p:cNvSpPr>
                <a:spLocks/>
              </p:cNvSpPr>
              <p:nvPr/>
            </p:nvSpPr>
            <p:spPr bwMode="auto">
              <a:xfrm>
                <a:off x="3843" y="1432"/>
                <a:ext cx="34" cy="3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0 h 3"/>
                  <a:gd name="T12" fmla="*/ 2147483647 w 3"/>
                  <a:gd name="T13" fmla="*/ 0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2147483647 w 3"/>
                  <a:gd name="T19" fmla="*/ 2147483647 h 3"/>
                  <a:gd name="T20" fmla="*/ 2147483647 w 3"/>
                  <a:gd name="T21" fmla="*/ 2147483647 h 3"/>
                  <a:gd name="T22" fmla="*/ 2147483647 w 3"/>
                  <a:gd name="T23" fmla="*/ 2147483647 h 3"/>
                  <a:gd name="T24" fmla="*/ 2147483647 w 3"/>
                  <a:gd name="T25" fmla="*/ 2147483647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"/>
                  <a:gd name="T40" fmla="*/ 0 h 3"/>
                  <a:gd name="T41" fmla="*/ 3 w 3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" h="3">
                    <a:moveTo>
                      <a:pt x="1" y="2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59"/>
              <p:cNvSpPr>
                <a:spLocks/>
              </p:cNvSpPr>
              <p:nvPr/>
            </p:nvSpPr>
            <p:spPr bwMode="auto">
              <a:xfrm>
                <a:off x="3752" y="1501"/>
                <a:ext cx="140" cy="57"/>
              </a:xfrm>
              <a:custGeom>
                <a:avLst/>
                <a:gdLst>
                  <a:gd name="T0" fmla="*/ 2147483647 w 12"/>
                  <a:gd name="T1" fmla="*/ 0 h 5"/>
                  <a:gd name="T2" fmla="*/ 2147483647 w 12"/>
                  <a:gd name="T3" fmla="*/ 2147483647 h 5"/>
                  <a:gd name="T4" fmla="*/ 2147483647 w 12"/>
                  <a:gd name="T5" fmla="*/ 2147483647 h 5"/>
                  <a:gd name="T6" fmla="*/ 0 w 12"/>
                  <a:gd name="T7" fmla="*/ 2147483647 h 5"/>
                  <a:gd name="T8" fmla="*/ 2147483647 w 12"/>
                  <a:gd name="T9" fmla="*/ 2147483647 h 5"/>
                  <a:gd name="T10" fmla="*/ 2147483647 w 12"/>
                  <a:gd name="T11" fmla="*/ 2147483647 h 5"/>
                  <a:gd name="T12" fmla="*/ 2147483647 w 12"/>
                  <a:gd name="T13" fmla="*/ 2147483647 h 5"/>
                  <a:gd name="T14" fmla="*/ 2147483647 w 12"/>
                  <a:gd name="T15" fmla="*/ 2147483647 h 5"/>
                  <a:gd name="T16" fmla="*/ 2147483647 w 12"/>
                  <a:gd name="T17" fmla="*/ 2147483647 h 5"/>
                  <a:gd name="T18" fmla="*/ 2147483647 w 12"/>
                  <a:gd name="T19" fmla="*/ 2147483647 h 5"/>
                  <a:gd name="T20" fmla="*/ 2147483647 w 12"/>
                  <a:gd name="T21" fmla="*/ 2147483647 h 5"/>
                  <a:gd name="T22" fmla="*/ 2147483647 w 12"/>
                  <a:gd name="T23" fmla="*/ 2147483647 h 5"/>
                  <a:gd name="T24" fmla="*/ 2147483647 w 12"/>
                  <a:gd name="T25" fmla="*/ 2147483647 h 5"/>
                  <a:gd name="T26" fmla="*/ 2147483647 w 12"/>
                  <a:gd name="T27" fmla="*/ 2147483647 h 5"/>
                  <a:gd name="T28" fmla="*/ 2147483647 w 12"/>
                  <a:gd name="T29" fmla="*/ 2147483647 h 5"/>
                  <a:gd name="T30" fmla="*/ 2147483647 w 12"/>
                  <a:gd name="T31" fmla="*/ 2147483647 h 5"/>
                  <a:gd name="T32" fmla="*/ 2147483647 w 12"/>
                  <a:gd name="T33" fmla="*/ 2147483647 h 5"/>
                  <a:gd name="T34" fmla="*/ 2147483647 w 12"/>
                  <a:gd name="T35" fmla="*/ 2147483647 h 5"/>
                  <a:gd name="T36" fmla="*/ 2147483647 w 12"/>
                  <a:gd name="T37" fmla="*/ 2147483647 h 5"/>
                  <a:gd name="T38" fmla="*/ 2147483647 w 12"/>
                  <a:gd name="T39" fmla="*/ 2147483647 h 5"/>
                  <a:gd name="T40" fmla="*/ 2147483647 w 12"/>
                  <a:gd name="T41" fmla="*/ 2147483647 h 5"/>
                  <a:gd name="T42" fmla="*/ 2147483647 w 12"/>
                  <a:gd name="T43" fmla="*/ 2147483647 h 5"/>
                  <a:gd name="T44" fmla="*/ 2147483647 w 12"/>
                  <a:gd name="T45" fmla="*/ 2147483647 h 5"/>
                  <a:gd name="T46" fmla="*/ 2147483647 w 12"/>
                  <a:gd name="T47" fmla="*/ 2147483647 h 5"/>
                  <a:gd name="T48" fmla="*/ 2147483647 w 12"/>
                  <a:gd name="T49" fmla="*/ 2147483647 h 5"/>
                  <a:gd name="T50" fmla="*/ 2147483647 w 12"/>
                  <a:gd name="T51" fmla="*/ 2147483647 h 5"/>
                  <a:gd name="T52" fmla="*/ 2147483647 w 12"/>
                  <a:gd name="T53" fmla="*/ 2147483647 h 5"/>
                  <a:gd name="T54" fmla="*/ 2147483647 w 12"/>
                  <a:gd name="T55" fmla="*/ 0 h 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"/>
                  <a:gd name="T85" fmla="*/ 0 h 5"/>
                  <a:gd name="T86" fmla="*/ 12 w 12"/>
                  <a:gd name="T87" fmla="*/ 5 h 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" h="5">
                    <a:moveTo>
                      <a:pt x="2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4"/>
                    </a:lnTo>
                    <a:lnTo>
                      <a:pt x="5" y="4"/>
                    </a:lnTo>
                    <a:lnTo>
                      <a:pt x="7" y="5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Oval 360"/>
              <p:cNvSpPr>
                <a:spLocks noChangeArrowheads="1"/>
              </p:cNvSpPr>
              <p:nvPr/>
            </p:nvSpPr>
            <p:spPr bwMode="auto">
              <a:xfrm>
                <a:off x="3612" y="1099"/>
                <a:ext cx="106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61"/>
              <p:cNvSpPr>
                <a:spLocks/>
              </p:cNvSpPr>
              <p:nvPr/>
            </p:nvSpPr>
            <p:spPr bwMode="auto">
              <a:xfrm>
                <a:off x="3593" y="996"/>
                <a:ext cx="149" cy="115"/>
              </a:xfrm>
              <a:custGeom>
                <a:avLst/>
                <a:gdLst>
                  <a:gd name="T0" fmla="*/ 2147483647 w 13"/>
                  <a:gd name="T1" fmla="*/ 2147483647 h 10"/>
                  <a:gd name="T2" fmla="*/ 2147483647 w 13"/>
                  <a:gd name="T3" fmla="*/ 2147483647 h 10"/>
                  <a:gd name="T4" fmla="*/ 2147483647 w 13"/>
                  <a:gd name="T5" fmla="*/ 2147483647 h 10"/>
                  <a:gd name="T6" fmla="*/ 2147483647 w 13"/>
                  <a:gd name="T7" fmla="*/ 0 h 10"/>
                  <a:gd name="T8" fmla="*/ 2147483647 w 13"/>
                  <a:gd name="T9" fmla="*/ 2147483647 h 10"/>
                  <a:gd name="T10" fmla="*/ 2147483647 w 13"/>
                  <a:gd name="T11" fmla="*/ 0 h 10"/>
                  <a:gd name="T12" fmla="*/ 0 w 13"/>
                  <a:gd name="T13" fmla="*/ 2147483647 h 10"/>
                  <a:gd name="T14" fmla="*/ 2147483647 w 13"/>
                  <a:gd name="T15" fmla="*/ 2147483647 h 10"/>
                  <a:gd name="T16" fmla="*/ 2147483647 w 13"/>
                  <a:gd name="T17" fmla="*/ 2147483647 h 10"/>
                  <a:gd name="T18" fmla="*/ 2147483647 w 13"/>
                  <a:gd name="T19" fmla="*/ 2147483647 h 10"/>
                  <a:gd name="T20" fmla="*/ 2147483647 w 13"/>
                  <a:gd name="T21" fmla="*/ 2147483647 h 10"/>
                  <a:gd name="T22" fmla="*/ 2147483647 w 13"/>
                  <a:gd name="T23" fmla="*/ 2147483647 h 1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10"/>
                  <a:gd name="T38" fmla="*/ 13 w 13"/>
                  <a:gd name="T39" fmla="*/ 10 h 1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10">
                    <a:moveTo>
                      <a:pt x="11" y="10"/>
                    </a:moveTo>
                    <a:lnTo>
                      <a:pt x="11" y="9"/>
                    </a:lnTo>
                    <a:cubicBezTo>
                      <a:pt x="13" y="6"/>
                      <a:pt x="13" y="4"/>
                      <a:pt x="13" y="2"/>
                    </a:cubicBezTo>
                    <a:cubicBezTo>
                      <a:pt x="12" y="0"/>
                      <a:pt x="10" y="0"/>
                      <a:pt x="9" y="0"/>
                    </a:cubicBezTo>
                    <a:lnTo>
                      <a:pt x="7" y="7"/>
                    </a:lnTo>
                    <a:lnTo>
                      <a:pt x="4" y="0"/>
                    </a:lnTo>
                    <a:cubicBezTo>
                      <a:pt x="3" y="0"/>
                      <a:pt x="1" y="0"/>
                      <a:pt x="0" y="2"/>
                    </a:cubicBezTo>
                    <a:cubicBezTo>
                      <a:pt x="0" y="4"/>
                      <a:pt x="0" y="6"/>
                      <a:pt x="2" y="9"/>
                    </a:cubicBezTo>
                    <a:lnTo>
                      <a:pt x="2" y="10"/>
                    </a:lnTo>
                    <a:cubicBezTo>
                      <a:pt x="2" y="9"/>
                      <a:pt x="4" y="9"/>
                      <a:pt x="7" y="9"/>
                    </a:cubicBezTo>
                    <a:cubicBezTo>
                      <a:pt x="9" y="9"/>
                      <a:pt x="11" y="9"/>
                      <a:pt x="11" y="1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62"/>
              <p:cNvSpPr>
                <a:spLocks/>
              </p:cNvSpPr>
              <p:nvPr/>
            </p:nvSpPr>
            <p:spPr bwMode="auto">
              <a:xfrm>
                <a:off x="3646" y="927"/>
                <a:ext cx="39" cy="46"/>
              </a:xfrm>
              <a:custGeom>
                <a:avLst/>
                <a:gdLst>
                  <a:gd name="T0" fmla="*/ 0 w 3"/>
                  <a:gd name="T1" fmla="*/ 2147483647 h 4"/>
                  <a:gd name="T2" fmla="*/ 2147483647 w 3"/>
                  <a:gd name="T3" fmla="*/ 2147483647 h 4"/>
                  <a:gd name="T4" fmla="*/ 0 w 3"/>
                  <a:gd name="T5" fmla="*/ 2147483647 h 4"/>
                  <a:gd name="T6" fmla="*/ 0 w 3"/>
                  <a:gd name="T7" fmla="*/ 2147483647 h 4"/>
                  <a:gd name="T8" fmla="*/ 0 w 3"/>
                  <a:gd name="T9" fmla="*/ 2147483647 h 4"/>
                  <a:gd name="T10" fmla="*/ 0 w 3"/>
                  <a:gd name="T11" fmla="*/ 2147483647 h 4"/>
                  <a:gd name="T12" fmla="*/ 2147483647 w 3"/>
                  <a:gd name="T13" fmla="*/ 2147483647 h 4"/>
                  <a:gd name="T14" fmla="*/ 0 w 3"/>
                  <a:gd name="T15" fmla="*/ 0 h 4"/>
                  <a:gd name="T16" fmla="*/ 2147483647 w 3"/>
                  <a:gd name="T17" fmla="*/ 0 h 4"/>
                  <a:gd name="T18" fmla="*/ 2147483647 w 3"/>
                  <a:gd name="T19" fmla="*/ 2147483647 h 4"/>
                  <a:gd name="T20" fmla="*/ 2147483647 w 3"/>
                  <a:gd name="T21" fmla="*/ 2147483647 h 4"/>
                  <a:gd name="T22" fmla="*/ 2147483647 w 3"/>
                  <a:gd name="T23" fmla="*/ 2147483647 h 4"/>
                  <a:gd name="T24" fmla="*/ 2147483647 w 3"/>
                  <a:gd name="T25" fmla="*/ 2147483647 h 4"/>
                  <a:gd name="T26" fmla="*/ 2147483647 w 3"/>
                  <a:gd name="T27" fmla="*/ 2147483647 h 4"/>
                  <a:gd name="T28" fmla="*/ 2147483647 w 3"/>
                  <a:gd name="T29" fmla="*/ 2147483647 h 4"/>
                  <a:gd name="T30" fmla="*/ 2147483647 w 3"/>
                  <a:gd name="T31" fmla="*/ 2147483647 h 4"/>
                  <a:gd name="T32" fmla="*/ 0 w 3"/>
                  <a:gd name="T33" fmla="*/ 2147483647 h 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4"/>
                  <a:gd name="T53" fmla="*/ 3 w 3"/>
                  <a:gd name="T54" fmla="*/ 4 h 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4">
                    <a:moveTo>
                      <a:pt x="0" y="4"/>
                    </a:moveTo>
                    <a:lnTo>
                      <a:pt x="1" y="2"/>
                    </a:lnTo>
                    <a:lnTo>
                      <a:pt x="0" y="3"/>
                    </a:lnTo>
                    <a:lnTo>
                      <a:pt x="0" y="2"/>
                    </a:lnTo>
                    <a:cubicBezTo>
                      <a:pt x="0" y="2"/>
                      <a:pt x="0" y="2"/>
                      <a:pt x="0" y="2"/>
                    </a:cubicBez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ubicBezTo>
                      <a:pt x="1" y="0"/>
                      <a:pt x="2" y="0"/>
                      <a:pt x="3" y="0"/>
                    </a:cubicBezTo>
                    <a:lnTo>
                      <a:pt x="2" y="2"/>
                    </a:lnTo>
                    <a:lnTo>
                      <a:pt x="3" y="1"/>
                    </a:lnTo>
                    <a:lnTo>
                      <a:pt x="3" y="2"/>
                    </a:lnTo>
                    <a:cubicBezTo>
                      <a:pt x="3" y="2"/>
                      <a:pt x="3" y="2"/>
                      <a:pt x="3" y="2"/>
                    </a:cubicBezTo>
                    <a:lnTo>
                      <a:pt x="3" y="3"/>
                    </a:lnTo>
                    <a:lnTo>
                      <a:pt x="2" y="2"/>
                    </a:lnTo>
                    <a:lnTo>
                      <a:pt x="3" y="4"/>
                    </a:lnTo>
                    <a:cubicBezTo>
                      <a:pt x="2" y="4"/>
                      <a:pt x="1" y="4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3" name="Freeform 363"/>
              <p:cNvSpPr>
                <a:spLocks/>
              </p:cNvSpPr>
              <p:nvPr/>
            </p:nvSpPr>
            <p:spPr bwMode="auto">
              <a:xfrm>
                <a:off x="3593" y="1030"/>
                <a:ext cx="149" cy="57"/>
              </a:xfrm>
              <a:custGeom>
                <a:avLst/>
                <a:gdLst>
                  <a:gd name="T0" fmla="*/ 2147483647 w 13"/>
                  <a:gd name="T1" fmla="*/ 2147483647 h 5"/>
                  <a:gd name="T2" fmla="*/ 0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2147483647 w 13"/>
                  <a:gd name="T23" fmla="*/ 2147483647 h 5"/>
                  <a:gd name="T24" fmla="*/ 2147483647 w 13"/>
                  <a:gd name="T25" fmla="*/ 2147483647 h 5"/>
                  <a:gd name="T26" fmla="*/ 2147483647 w 13"/>
                  <a:gd name="T27" fmla="*/ 2147483647 h 5"/>
                  <a:gd name="T28" fmla="*/ 2147483647 w 13"/>
                  <a:gd name="T29" fmla="*/ 2147483647 h 5"/>
                  <a:gd name="T30" fmla="*/ 2147483647 w 13"/>
                  <a:gd name="T31" fmla="*/ 0 h 5"/>
                  <a:gd name="T32" fmla="*/ 2147483647 w 13"/>
                  <a:gd name="T33" fmla="*/ 2147483647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5"/>
                  <a:gd name="T53" fmla="*/ 13 w 1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5">
                    <a:moveTo>
                      <a:pt x="7" y="4"/>
                    </a:moveTo>
                    <a:cubicBezTo>
                      <a:pt x="5" y="2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2"/>
                    </a:cubicBezTo>
                    <a:lnTo>
                      <a:pt x="1" y="2"/>
                    </a:lnTo>
                    <a:cubicBezTo>
                      <a:pt x="2" y="3"/>
                      <a:pt x="3" y="3"/>
                      <a:pt x="4" y="3"/>
                    </a:cubicBezTo>
                    <a:lnTo>
                      <a:pt x="2" y="4"/>
                    </a:lnTo>
                    <a:cubicBezTo>
                      <a:pt x="4" y="3"/>
                      <a:pt x="5" y="4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4"/>
                      <a:pt x="9" y="3"/>
                      <a:pt x="11" y="4"/>
                    </a:cubicBezTo>
                    <a:lnTo>
                      <a:pt x="9" y="3"/>
                    </a:lnTo>
                    <a:cubicBezTo>
                      <a:pt x="10" y="3"/>
                      <a:pt x="11" y="3"/>
                      <a:pt x="12" y="2"/>
                    </a:cubicBezTo>
                    <a:lnTo>
                      <a:pt x="11" y="2"/>
                    </a:lnTo>
                    <a:cubicBezTo>
                      <a:pt x="11" y="2"/>
                      <a:pt x="12" y="1"/>
                      <a:pt x="13" y="0"/>
                    </a:cubicBezTo>
                    <a:cubicBezTo>
                      <a:pt x="10" y="0"/>
                      <a:pt x="8" y="2"/>
                      <a:pt x="7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364"/>
              <p:cNvSpPr>
                <a:spLocks noEditPoints="1"/>
              </p:cNvSpPr>
              <p:nvPr/>
            </p:nvSpPr>
            <p:spPr bwMode="auto">
              <a:xfrm>
                <a:off x="3670" y="996"/>
                <a:ext cx="63" cy="57"/>
              </a:xfrm>
              <a:custGeom>
                <a:avLst/>
                <a:gdLst>
                  <a:gd name="T0" fmla="*/ 2147483647 w 5"/>
                  <a:gd name="T1" fmla="*/ 2147483647 h 5"/>
                  <a:gd name="T2" fmla="*/ 0 w 5"/>
                  <a:gd name="T3" fmla="*/ 2147483647 h 5"/>
                  <a:gd name="T4" fmla="*/ 2147483647 w 5"/>
                  <a:gd name="T5" fmla="*/ 2147483647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0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2147483647 w 5"/>
                  <a:gd name="T21" fmla="*/ 2147483647 h 5"/>
                  <a:gd name="T22" fmla="*/ 2147483647 w 5"/>
                  <a:gd name="T23" fmla="*/ 2147483647 h 5"/>
                  <a:gd name="T24" fmla="*/ 2147483647 w 5"/>
                  <a:gd name="T25" fmla="*/ 2147483647 h 5"/>
                  <a:gd name="T26" fmla="*/ 2147483647 w 5"/>
                  <a:gd name="T27" fmla="*/ 2147483647 h 5"/>
                  <a:gd name="T28" fmla="*/ 2147483647 w 5"/>
                  <a:gd name="T29" fmla="*/ 2147483647 h 5"/>
                  <a:gd name="T30" fmla="*/ 2147483647 w 5"/>
                  <a:gd name="T31" fmla="*/ 2147483647 h 5"/>
                  <a:gd name="T32" fmla="*/ 2147483647 w 5"/>
                  <a:gd name="T33" fmla="*/ 2147483647 h 5"/>
                  <a:gd name="T34" fmla="*/ 2147483647 w 5"/>
                  <a:gd name="T35" fmla="*/ 2147483647 h 5"/>
                  <a:gd name="T36" fmla="*/ 2147483647 w 5"/>
                  <a:gd name="T37" fmla="*/ 2147483647 h 5"/>
                  <a:gd name="T38" fmla="*/ 2147483647 w 5"/>
                  <a:gd name="T39" fmla="*/ 2147483647 h 5"/>
                  <a:gd name="T40" fmla="*/ 2147483647 w 5"/>
                  <a:gd name="T41" fmla="*/ 2147483647 h 5"/>
                  <a:gd name="T42" fmla="*/ 2147483647 w 5"/>
                  <a:gd name="T43" fmla="*/ 2147483647 h 5"/>
                  <a:gd name="T44" fmla="*/ 2147483647 w 5"/>
                  <a:gd name="T45" fmla="*/ 0 h 5"/>
                  <a:gd name="T46" fmla="*/ 2147483647 w 5"/>
                  <a:gd name="T47" fmla="*/ 2147483647 h 5"/>
                  <a:gd name="T48" fmla="*/ 2147483647 w 5"/>
                  <a:gd name="T49" fmla="*/ 2147483647 h 5"/>
                  <a:gd name="T50" fmla="*/ 2147483647 w 5"/>
                  <a:gd name="T51" fmla="*/ 0 h 5"/>
                  <a:gd name="T52" fmla="*/ 2147483647 w 5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"/>
                  <a:gd name="T82" fmla="*/ 0 h 5"/>
                  <a:gd name="T83" fmla="*/ 5 w 5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" h="5">
                    <a:moveTo>
                      <a:pt x="1" y="5"/>
                    </a:moveTo>
                    <a:lnTo>
                      <a:pt x="0" y="4"/>
                    </a:lnTo>
                    <a:lnTo>
                      <a:pt x="1" y="5"/>
                    </a:lnTo>
                    <a:close/>
                    <a:moveTo>
                      <a:pt x="2" y="0"/>
                    </a:moveTo>
                    <a:lnTo>
                      <a:pt x="5" y="3"/>
                    </a:lnTo>
                    <a:lnTo>
                      <a:pt x="2" y="0"/>
                    </a:lnTo>
                    <a:close/>
                    <a:moveTo>
                      <a:pt x="4" y="3"/>
                    </a:moveTo>
                    <a:lnTo>
                      <a:pt x="1" y="1"/>
                    </a:lnTo>
                    <a:lnTo>
                      <a:pt x="4" y="3"/>
                    </a:lnTo>
                    <a:close/>
                    <a:moveTo>
                      <a:pt x="3" y="4"/>
                    </a:moveTo>
                    <a:lnTo>
                      <a:pt x="1" y="2"/>
                    </a:lnTo>
                    <a:lnTo>
                      <a:pt x="3" y="4"/>
                    </a:lnTo>
                    <a:close/>
                    <a:moveTo>
                      <a:pt x="2" y="4"/>
                    </a:moveTo>
                    <a:lnTo>
                      <a:pt x="1" y="3"/>
                    </a:lnTo>
                    <a:lnTo>
                      <a:pt x="2" y="4"/>
                    </a:lnTo>
                    <a:close/>
                    <a:moveTo>
                      <a:pt x="5" y="3"/>
                    </a:moveTo>
                    <a:lnTo>
                      <a:pt x="5" y="1"/>
                    </a:lnTo>
                    <a:lnTo>
                      <a:pt x="5" y="3"/>
                    </a:lnTo>
                    <a:close/>
                    <a:moveTo>
                      <a:pt x="4" y="4"/>
                    </a:moveTo>
                    <a:lnTo>
                      <a:pt x="5" y="1"/>
                    </a:lnTo>
                    <a:lnTo>
                      <a:pt x="4" y="4"/>
                    </a:lnTo>
                    <a:close/>
                    <a:moveTo>
                      <a:pt x="1" y="5"/>
                    </a:moveTo>
                    <a:lnTo>
                      <a:pt x="3" y="0"/>
                    </a:lnTo>
                    <a:lnTo>
                      <a:pt x="1" y="5"/>
                    </a:lnTo>
                    <a:close/>
                    <a:moveTo>
                      <a:pt x="2" y="4"/>
                    </a:moveTo>
                    <a:lnTo>
                      <a:pt x="4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65"/>
              <p:cNvSpPr>
                <a:spLocks noEditPoints="1"/>
              </p:cNvSpPr>
              <p:nvPr/>
            </p:nvSpPr>
            <p:spPr bwMode="auto">
              <a:xfrm>
                <a:off x="3593" y="996"/>
                <a:ext cx="72" cy="57"/>
              </a:xfrm>
              <a:custGeom>
                <a:avLst/>
                <a:gdLst>
                  <a:gd name="T0" fmla="*/ 2147483647 w 6"/>
                  <a:gd name="T1" fmla="*/ 2147483647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0 h 5"/>
                  <a:gd name="T8" fmla="*/ 0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2147483647 w 6"/>
                  <a:gd name="T17" fmla="*/ 2147483647 h 5"/>
                  <a:gd name="T18" fmla="*/ 2147483647 w 6"/>
                  <a:gd name="T19" fmla="*/ 2147483647 h 5"/>
                  <a:gd name="T20" fmla="*/ 2147483647 w 6"/>
                  <a:gd name="T21" fmla="*/ 2147483647 h 5"/>
                  <a:gd name="T22" fmla="*/ 2147483647 w 6"/>
                  <a:gd name="T23" fmla="*/ 2147483647 h 5"/>
                  <a:gd name="T24" fmla="*/ 2147483647 w 6"/>
                  <a:gd name="T25" fmla="*/ 2147483647 h 5"/>
                  <a:gd name="T26" fmla="*/ 2147483647 w 6"/>
                  <a:gd name="T27" fmla="*/ 2147483647 h 5"/>
                  <a:gd name="T28" fmla="*/ 2147483647 w 6"/>
                  <a:gd name="T29" fmla="*/ 2147483647 h 5"/>
                  <a:gd name="T30" fmla="*/ 2147483647 w 6"/>
                  <a:gd name="T31" fmla="*/ 2147483647 h 5"/>
                  <a:gd name="T32" fmla="*/ 2147483647 w 6"/>
                  <a:gd name="T33" fmla="*/ 2147483647 h 5"/>
                  <a:gd name="T34" fmla="*/ 2147483647 w 6"/>
                  <a:gd name="T35" fmla="*/ 2147483647 h 5"/>
                  <a:gd name="T36" fmla="*/ 2147483647 w 6"/>
                  <a:gd name="T37" fmla="*/ 2147483647 h 5"/>
                  <a:gd name="T38" fmla="*/ 2147483647 w 6"/>
                  <a:gd name="T39" fmla="*/ 2147483647 h 5"/>
                  <a:gd name="T40" fmla="*/ 2147483647 w 6"/>
                  <a:gd name="T41" fmla="*/ 2147483647 h 5"/>
                  <a:gd name="T42" fmla="*/ 2147483647 w 6"/>
                  <a:gd name="T43" fmla="*/ 2147483647 h 5"/>
                  <a:gd name="T44" fmla="*/ 2147483647 w 6"/>
                  <a:gd name="T45" fmla="*/ 0 h 5"/>
                  <a:gd name="T46" fmla="*/ 2147483647 w 6"/>
                  <a:gd name="T47" fmla="*/ 2147483647 h 5"/>
                  <a:gd name="T48" fmla="*/ 2147483647 w 6"/>
                  <a:gd name="T49" fmla="*/ 2147483647 h 5"/>
                  <a:gd name="T50" fmla="*/ 2147483647 w 6"/>
                  <a:gd name="T51" fmla="*/ 0 h 5"/>
                  <a:gd name="T52" fmla="*/ 2147483647 w 6"/>
                  <a:gd name="T53" fmla="*/ 2147483647 h 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"/>
                  <a:gd name="T82" fmla="*/ 0 h 5"/>
                  <a:gd name="T83" fmla="*/ 6 w 6"/>
                  <a:gd name="T84" fmla="*/ 5 h 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" h="5">
                    <a:moveTo>
                      <a:pt x="5" y="5"/>
                    </a:moveTo>
                    <a:lnTo>
                      <a:pt x="6" y="4"/>
                    </a:lnTo>
                    <a:lnTo>
                      <a:pt x="5" y="5"/>
                    </a:lnTo>
                    <a:close/>
                    <a:moveTo>
                      <a:pt x="4" y="0"/>
                    </a:moveTo>
                    <a:lnTo>
                      <a:pt x="0" y="3"/>
                    </a:lnTo>
                    <a:lnTo>
                      <a:pt x="4" y="0"/>
                    </a:lnTo>
                    <a:close/>
                    <a:moveTo>
                      <a:pt x="2" y="3"/>
                    </a:moveTo>
                    <a:lnTo>
                      <a:pt x="5" y="1"/>
                    </a:lnTo>
                    <a:lnTo>
                      <a:pt x="2" y="3"/>
                    </a:lnTo>
                    <a:close/>
                    <a:moveTo>
                      <a:pt x="3" y="4"/>
                    </a:moveTo>
                    <a:lnTo>
                      <a:pt x="5" y="2"/>
                    </a:lnTo>
                    <a:lnTo>
                      <a:pt x="3" y="4"/>
                    </a:lnTo>
                    <a:close/>
                    <a:moveTo>
                      <a:pt x="4" y="4"/>
                    </a:moveTo>
                    <a:lnTo>
                      <a:pt x="5" y="3"/>
                    </a:lnTo>
                    <a:lnTo>
                      <a:pt x="4" y="4"/>
                    </a:lnTo>
                    <a:close/>
                    <a:moveTo>
                      <a:pt x="1" y="3"/>
                    </a:moveTo>
                    <a:lnTo>
                      <a:pt x="1" y="1"/>
                    </a:lnTo>
                    <a:lnTo>
                      <a:pt x="1" y="3"/>
                    </a:lnTo>
                    <a:close/>
                    <a:moveTo>
                      <a:pt x="2" y="4"/>
                    </a:moveTo>
                    <a:lnTo>
                      <a:pt x="1" y="1"/>
                    </a:lnTo>
                    <a:lnTo>
                      <a:pt x="2" y="4"/>
                    </a:lnTo>
                    <a:close/>
                    <a:moveTo>
                      <a:pt x="5" y="5"/>
                    </a:moveTo>
                    <a:lnTo>
                      <a:pt x="3" y="0"/>
                    </a:lnTo>
                    <a:lnTo>
                      <a:pt x="5" y="5"/>
                    </a:lnTo>
                    <a:close/>
                    <a:moveTo>
                      <a:pt x="4" y="4"/>
                    </a:move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366"/>
              <p:cNvSpPr>
                <a:spLocks/>
              </p:cNvSpPr>
              <p:nvPr/>
            </p:nvSpPr>
            <p:spPr bwMode="auto">
              <a:xfrm>
                <a:off x="3646" y="973"/>
                <a:ext cx="39" cy="103"/>
              </a:xfrm>
              <a:custGeom>
                <a:avLst/>
                <a:gdLst>
                  <a:gd name="T0" fmla="*/ 2147483647 w 3"/>
                  <a:gd name="T1" fmla="*/ 2147483647 h 9"/>
                  <a:gd name="T2" fmla="*/ 0 w 3"/>
                  <a:gd name="T3" fmla="*/ 0 h 9"/>
                  <a:gd name="T4" fmla="*/ 2147483647 w 3"/>
                  <a:gd name="T5" fmla="*/ 0 h 9"/>
                  <a:gd name="T6" fmla="*/ 2147483647 w 3"/>
                  <a:gd name="T7" fmla="*/ 2147483647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9"/>
                  <a:gd name="T14" fmla="*/ 3 w 3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9">
                    <a:moveTo>
                      <a:pt x="2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Oval 367"/>
              <p:cNvSpPr>
                <a:spLocks noChangeArrowheads="1"/>
              </p:cNvSpPr>
              <p:nvPr/>
            </p:nvSpPr>
            <p:spPr bwMode="auto">
              <a:xfrm>
                <a:off x="3626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Oval 368"/>
              <p:cNvSpPr>
                <a:spLocks noChangeArrowheads="1"/>
              </p:cNvSpPr>
              <p:nvPr/>
            </p:nvSpPr>
            <p:spPr bwMode="auto">
              <a:xfrm>
                <a:off x="3612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Oval 369"/>
              <p:cNvSpPr>
                <a:spLocks noChangeArrowheads="1"/>
              </p:cNvSpPr>
              <p:nvPr/>
            </p:nvSpPr>
            <p:spPr bwMode="auto">
              <a:xfrm>
                <a:off x="3684" y="1076"/>
                <a:ext cx="19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Oval 370"/>
              <p:cNvSpPr>
                <a:spLocks noChangeArrowheads="1"/>
              </p:cNvSpPr>
              <p:nvPr/>
            </p:nvSpPr>
            <p:spPr bwMode="auto">
              <a:xfrm>
                <a:off x="3703" y="1076"/>
                <a:ext cx="14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Oval 371"/>
              <p:cNvSpPr>
                <a:spLocks noChangeArrowheads="1"/>
              </p:cNvSpPr>
              <p:nvPr/>
            </p:nvSpPr>
            <p:spPr bwMode="auto">
              <a:xfrm>
                <a:off x="3665" y="1076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Oval 372"/>
              <p:cNvSpPr>
                <a:spLocks noChangeArrowheads="1"/>
              </p:cNvSpPr>
              <p:nvPr/>
            </p:nvSpPr>
            <p:spPr bwMode="auto">
              <a:xfrm>
                <a:off x="3602" y="1065"/>
                <a:ext cx="10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Oval 373"/>
              <p:cNvSpPr>
                <a:spLocks noChangeArrowheads="1"/>
              </p:cNvSpPr>
              <p:nvPr/>
            </p:nvSpPr>
            <p:spPr bwMode="auto">
              <a:xfrm>
                <a:off x="3612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Oval 374"/>
              <p:cNvSpPr>
                <a:spLocks noChangeArrowheads="1"/>
              </p:cNvSpPr>
              <p:nvPr/>
            </p:nvSpPr>
            <p:spPr bwMode="auto">
              <a:xfrm>
                <a:off x="3718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Oval 375"/>
              <p:cNvSpPr>
                <a:spLocks noChangeArrowheads="1"/>
              </p:cNvSpPr>
              <p:nvPr/>
            </p:nvSpPr>
            <p:spPr bwMode="auto">
              <a:xfrm>
                <a:off x="3703" y="1065"/>
                <a:ext cx="14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376"/>
              <p:cNvSpPr>
                <a:spLocks/>
              </p:cNvSpPr>
              <p:nvPr/>
            </p:nvSpPr>
            <p:spPr bwMode="auto">
              <a:xfrm>
                <a:off x="3593" y="1042"/>
                <a:ext cx="10" cy="23"/>
              </a:xfrm>
              <a:custGeom>
                <a:avLst/>
                <a:gdLst>
                  <a:gd name="T0" fmla="*/ 0 w 1"/>
                  <a:gd name="T1" fmla="*/ 0 h 2"/>
                  <a:gd name="T2" fmla="*/ 2147483647 w 1"/>
                  <a:gd name="T3" fmla="*/ 2147483647 h 2"/>
                  <a:gd name="T4" fmla="*/ 0 w 1"/>
                  <a:gd name="T5" fmla="*/ 2147483647 h 2"/>
                  <a:gd name="T6" fmla="*/ 2147483647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0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377"/>
              <p:cNvSpPr>
                <a:spLocks/>
              </p:cNvSpPr>
              <p:nvPr/>
            </p:nvSpPr>
            <p:spPr bwMode="auto">
              <a:xfrm>
                <a:off x="3732" y="1042"/>
                <a:ext cx="10" cy="23"/>
              </a:xfrm>
              <a:custGeom>
                <a:avLst/>
                <a:gdLst>
                  <a:gd name="T0" fmla="*/ 2147483647 w 1"/>
                  <a:gd name="T1" fmla="*/ 0 h 2"/>
                  <a:gd name="T2" fmla="*/ 0 w 1"/>
                  <a:gd name="T3" fmla="*/ 2147483647 h 2"/>
                  <a:gd name="T4" fmla="*/ 2147483647 w 1"/>
                  <a:gd name="T5" fmla="*/ 2147483647 h 2"/>
                  <a:gd name="T6" fmla="*/ 0 w 1"/>
                  <a:gd name="T7" fmla="*/ 2147483647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"/>
                  <a:gd name="T14" fmla="*/ 1 w 1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Oval 378"/>
              <p:cNvSpPr>
                <a:spLocks noChangeArrowheads="1"/>
              </p:cNvSpPr>
              <p:nvPr/>
            </p:nvSpPr>
            <p:spPr bwMode="auto">
              <a:xfrm>
                <a:off x="3646" y="973"/>
                <a:ext cx="39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Oval 379"/>
              <p:cNvSpPr>
                <a:spLocks noChangeArrowheads="1"/>
              </p:cNvSpPr>
              <p:nvPr/>
            </p:nvSpPr>
            <p:spPr bwMode="auto">
              <a:xfrm>
                <a:off x="3665" y="996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Oval 380"/>
              <p:cNvSpPr>
                <a:spLocks noChangeArrowheads="1"/>
              </p:cNvSpPr>
              <p:nvPr/>
            </p:nvSpPr>
            <p:spPr bwMode="auto">
              <a:xfrm>
                <a:off x="3665" y="1007"/>
                <a:ext cx="5" cy="11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Oval 381"/>
              <p:cNvSpPr>
                <a:spLocks noChangeArrowheads="1"/>
              </p:cNvSpPr>
              <p:nvPr/>
            </p:nvSpPr>
            <p:spPr bwMode="auto">
              <a:xfrm>
                <a:off x="3665" y="1019"/>
                <a:ext cx="5" cy="23"/>
              </a:xfrm>
              <a:prstGeom prst="ellipse">
                <a:avLst/>
              </a:pr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82"/>
              <p:cNvSpPr>
                <a:spLocks/>
              </p:cNvSpPr>
              <p:nvPr/>
            </p:nvSpPr>
            <p:spPr bwMode="auto">
              <a:xfrm>
                <a:off x="3458" y="1203"/>
                <a:ext cx="53" cy="23"/>
              </a:xfrm>
              <a:custGeom>
                <a:avLst/>
                <a:gdLst>
                  <a:gd name="T0" fmla="*/ 0 w 5"/>
                  <a:gd name="T1" fmla="*/ 2147483647 h 2"/>
                  <a:gd name="T2" fmla="*/ 2147483647 w 5"/>
                  <a:gd name="T3" fmla="*/ 0 h 2"/>
                  <a:gd name="T4" fmla="*/ 2147483647 w 5"/>
                  <a:gd name="T5" fmla="*/ 0 h 2"/>
                  <a:gd name="T6" fmla="*/ 2147483647 w 5"/>
                  <a:gd name="T7" fmla="*/ 2147483647 h 2"/>
                  <a:gd name="T8" fmla="*/ 0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2"/>
                    </a:moveTo>
                    <a:cubicBezTo>
                      <a:pt x="2" y="1"/>
                      <a:pt x="3" y="0"/>
                      <a:pt x="5" y="0"/>
                    </a:cubicBezTo>
                    <a:cubicBezTo>
                      <a:pt x="4" y="1"/>
                      <a:pt x="4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83"/>
              <p:cNvSpPr>
                <a:spLocks/>
              </p:cNvSpPr>
              <p:nvPr/>
            </p:nvSpPr>
            <p:spPr bwMode="auto">
              <a:xfrm>
                <a:off x="3491" y="1134"/>
                <a:ext cx="101" cy="23"/>
              </a:xfrm>
              <a:custGeom>
                <a:avLst/>
                <a:gdLst>
                  <a:gd name="T0" fmla="*/ 0 w 9"/>
                  <a:gd name="T1" fmla="*/ 0 h 2"/>
                  <a:gd name="T2" fmla="*/ 2147483647 w 9"/>
                  <a:gd name="T3" fmla="*/ 0 h 2"/>
                  <a:gd name="T4" fmla="*/ 2147483647 w 9"/>
                  <a:gd name="T5" fmla="*/ 2147483647 h 2"/>
                  <a:gd name="T6" fmla="*/ 0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0" y="0"/>
                    </a:moveTo>
                    <a:cubicBezTo>
                      <a:pt x="3" y="1"/>
                      <a:pt x="5" y="1"/>
                      <a:pt x="8" y="0"/>
                    </a:cubicBezTo>
                    <a:lnTo>
                      <a:pt x="9" y="2"/>
                    </a:lnTo>
                    <a:cubicBezTo>
                      <a:pt x="5" y="2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4"/>
              <p:cNvSpPr>
                <a:spLocks/>
              </p:cNvSpPr>
              <p:nvPr/>
            </p:nvSpPr>
            <p:spPr bwMode="auto">
              <a:xfrm>
                <a:off x="3544" y="1134"/>
                <a:ext cx="58" cy="46"/>
              </a:xfrm>
              <a:custGeom>
                <a:avLst/>
                <a:gdLst>
                  <a:gd name="T0" fmla="*/ 0 w 5"/>
                  <a:gd name="T1" fmla="*/ 2147483647 h 4"/>
                  <a:gd name="T2" fmla="*/ 2147483647 w 5"/>
                  <a:gd name="T3" fmla="*/ 2147483647 h 4"/>
                  <a:gd name="T4" fmla="*/ 2147483647 w 5"/>
                  <a:gd name="T5" fmla="*/ 2147483647 h 4"/>
                  <a:gd name="T6" fmla="*/ 0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0" y="4"/>
                    </a:moveTo>
                    <a:cubicBezTo>
                      <a:pt x="1" y="2"/>
                      <a:pt x="2" y="2"/>
                      <a:pt x="5" y="4"/>
                    </a:cubicBezTo>
                    <a:lnTo>
                      <a:pt x="4" y="1"/>
                    </a:lnTo>
                    <a:cubicBezTo>
                      <a:pt x="1" y="0"/>
                      <a:pt x="0" y="1"/>
                      <a:pt x="0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85"/>
              <p:cNvSpPr>
                <a:spLocks/>
              </p:cNvSpPr>
              <p:nvPr/>
            </p:nvSpPr>
            <p:spPr bwMode="auto">
              <a:xfrm>
                <a:off x="3559" y="1053"/>
                <a:ext cx="111" cy="80"/>
              </a:xfrm>
              <a:custGeom>
                <a:avLst/>
                <a:gdLst>
                  <a:gd name="T0" fmla="*/ 2147483647 w 10"/>
                  <a:gd name="T1" fmla="*/ 2147483647 h 7"/>
                  <a:gd name="T2" fmla="*/ 0 w 10"/>
                  <a:gd name="T3" fmla="*/ 2147483647 h 7"/>
                  <a:gd name="T4" fmla="*/ 2147483647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10" y="6"/>
                    </a:moveTo>
                    <a:cubicBezTo>
                      <a:pt x="6" y="6"/>
                      <a:pt x="0" y="6"/>
                      <a:pt x="0" y="4"/>
                    </a:cubicBezTo>
                    <a:cubicBezTo>
                      <a:pt x="0" y="0"/>
                      <a:pt x="5" y="7"/>
                      <a:pt x="1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6" name="Freeform 386"/>
              <p:cNvSpPr>
                <a:spLocks/>
              </p:cNvSpPr>
              <p:nvPr/>
            </p:nvSpPr>
            <p:spPr bwMode="auto">
              <a:xfrm>
                <a:off x="3544" y="1099"/>
                <a:ext cx="58" cy="80"/>
              </a:xfrm>
              <a:custGeom>
                <a:avLst/>
                <a:gdLst>
                  <a:gd name="T0" fmla="*/ 2147483647 w 5"/>
                  <a:gd name="T1" fmla="*/ 2147483647 h 7"/>
                  <a:gd name="T2" fmla="*/ 2147483647 w 5"/>
                  <a:gd name="T3" fmla="*/ 2147483647 h 7"/>
                  <a:gd name="T4" fmla="*/ 0 w 5"/>
                  <a:gd name="T5" fmla="*/ 0 h 7"/>
                  <a:gd name="T6" fmla="*/ 2147483647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5" y="7"/>
                    </a:moveTo>
                    <a:lnTo>
                      <a:pt x="3" y="2"/>
                    </a:ln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3" y="3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7" name="Freeform 387"/>
              <p:cNvSpPr>
                <a:spLocks/>
              </p:cNvSpPr>
              <p:nvPr/>
            </p:nvSpPr>
            <p:spPr bwMode="auto">
              <a:xfrm>
                <a:off x="3511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1" y="4"/>
                    </a:moveTo>
                    <a:cubicBezTo>
                      <a:pt x="1" y="2"/>
                      <a:pt x="1" y="2"/>
                      <a:pt x="2" y="2"/>
                    </a:cubicBezTo>
                    <a:lnTo>
                      <a:pt x="7" y="4"/>
                    </a:lnTo>
                    <a:cubicBezTo>
                      <a:pt x="6" y="3"/>
                      <a:pt x="5" y="2"/>
                      <a:pt x="3" y="0"/>
                    </a:cubicBezTo>
                    <a:cubicBezTo>
                      <a:pt x="0" y="0"/>
                      <a:pt x="0" y="1"/>
                      <a:pt x="1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388"/>
              <p:cNvSpPr>
                <a:spLocks/>
              </p:cNvSpPr>
              <p:nvPr/>
            </p:nvSpPr>
            <p:spPr bwMode="auto">
              <a:xfrm>
                <a:off x="3578" y="1122"/>
                <a:ext cx="87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0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2147483647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2" y="7"/>
                    </a:moveTo>
                    <a:lnTo>
                      <a:pt x="0" y="0"/>
                    </a:lnTo>
                    <a:cubicBezTo>
                      <a:pt x="1" y="0"/>
                      <a:pt x="2" y="0"/>
                      <a:pt x="3" y="1"/>
                    </a:cubicBezTo>
                    <a:lnTo>
                      <a:pt x="5" y="1"/>
                    </a:lnTo>
                    <a:lnTo>
                      <a:pt x="7" y="4"/>
                    </a:lnTo>
                    <a:lnTo>
                      <a:pt x="5" y="3"/>
                    </a:lnTo>
                    <a:cubicBezTo>
                      <a:pt x="5" y="4"/>
                      <a:pt x="5" y="5"/>
                      <a:pt x="5" y="6"/>
                    </a:cubicBezTo>
                    <a:cubicBezTo>
                      <a:pt x="5" y="5"/>
                      <a:pt x="4" y="4"/>
                      <a:pt x="3" y="3"/>
                    </a:cubicBezTo>
                    <a:cubicBezTo>
                      <a:pt x="3" y="5"/>
                      <a:pt x="3" y="6"/>
                      <a:pt x="2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389"/>
              <p:cNvSpPr>
                <a:spLocks/>
              </p:cNvSpPr>
              <p:nvPr/>
            </p:nvSpPr>
            <p:spPr bwMode="auto">
              <a:xfrm>
                <a:off x="3593" y="1111"/>
                <a:ext cx="77" cy="34"/>
              </a:xfrm>
              <a:custGeom>
                <a:avLst/>
                <a:gdLst>
                  <a:gd name="T0" fmla="*/ 2147483647 w 7"/>
                  <a:gd name="T1" fmla="*/ 2147483647 h 3"/>
                  <a:gd name="T2" fmla="*/ 0 w 7"/>
                  <a:gd name="T3" fmla="*/ 2147483647 h 3"/>
                  <a:gd name="T4" fmla="*/ 2147483647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7" y="3"/>
                    </a:moveTo>
                    <a:cubicBezTo>
                      <a:pt x="4" y="1"/>
                      <a:pt x="0" y="0"/>
                      <a:pt x="0" y="1"/>
                    </a:cubicBezTo>
                    <a:cubicBezTo>
                      <a:pt x="0" y="2"/>
                      <a:pt x="5" y="3"/>
                      <a:pt x="7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390"/>
              <p:cNvSpPr>
                <a:spLocks/>
              </p:cNvSpPr>
              <p:nvPr/>
            </p:nvSpPr>
            <p:spPr bwMode="auto">
              <a:xfrm>
                <a:off x="3569" y="1111"/>
                <a:ext cx="34" cy="23"/>
              </a:xfrm>
              <a:custGeom>
                <a:avLst/>
                <a:gdLst>
                  <a:gd name="T0" fmla="*/ 0 w 3"/>
                  <a:gd name="T1" fmla="*/ 0 h 2"/>
                  <a:gd name="T2" fmla="*/ 2147483647 w 3"/>
                  <a:gd name="T3" fmla="*/ 2147483647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0" y="0"/>
                    </a:moveTo>
                    <a:cubicBezTo>
                      <a:pt x="0" y="1"/>
                      <a:pt x="2" y="2"/>
                      <a:pt x="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391"/>
              <p:cNvSpPr>
                <a:spLocks/>
              </p:cNvSpPr>
              <p:nvPr/>
            </p:nvSpPr>
            <p:spPr bwMode="auto">
              <a:xfrm>
                <a:off x="3824" y="1203"/>
                <a:ext cx="53" cy="23"/>
              </a:xfrm>
              <a:custGeom>
                <a:avLst/>
                <a:gdLst>
                  <a:gd name="T0" fmla="*/ 2147483647 w 5"/>
                  <a:gd name="T1" fmla="*/ 2147483647 h 2"/>
                  <a:gd name="T2" fmla="*/ 0 w 5"/>
                  <a:gd name="T3" fmla="*/ 0 h 2"/>
                  <a:gd name="T4" fmla="*/ 0 w 5"/>
                  <a:gd name="T5" fmla="*/ 0 h 2"/>
                  <a:gd name="T6" fmla="*/ 2147483647 w 5"/>
                  <a:gd name="T7" fmla="*/ 2147483647 h 2"/>
                  <a:gd name="T8" fmla="*/ 2147483647 w 5"/>
                  <a:gd name="T9" fmla="*/ 2147483647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5" y="2"/>
                    </a:moveTo>
                    <a:cubicBezTo>
                      <a:pt x="3" y="1"/>
                      <a:pt x="2" y="0"/>
                      <a:pt x="0" y="0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392"/>
              <p:cNvSpPr>
                <a:spLocks/>
              </p:cNvSpPr>
              <p:nvPr/>
            </p:nvSpPr>
            <p:spPr bwMode="auto">
              <a:xfrm>
                <a:off x="3742" y="1134"/>
                <a:ext cx="101" cy="23"/>
              </a:xfrm>
              <a:custGeom>
                <a:avLst/>
                <a:gdLst>
                  <a:gd name="T0" fmla="*/ 2147483647 w 9"/>
                  <a:gd name="T1" fmla="*/ 0 h 2"/>
                  <a:gd name="T2" fmla="*/ 2147483647 w 9"/>
                  <a:gd name="T3" fmla="*/ 0 h 2"/>
                  <a:gd name="T4" fmla="*/ 0 w 9"/>
                  <a:gd name="T5" fmla="*/ 2147483647 h 2"/>
                  <a:gd name="T6" fmla="*/ 2147483647 w 9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"/>
                  <a:gd name="T13" fmla="*/ 0 h 2"/>
                  <a:gd name="T14" fmla="*/ 9 w 9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" h="2">
                    <a:moveTo>
                      <a:pt x="9" y="0"/>
                    </a:moveTo>
                    <a:cubicBezTo>
                      <a:pt x="6" y="1"/>
                      <a:pt x="4" y="1"/>
                      <a:pt x="1" y="0"/>
                    </a:cubicBezTo>
                    <a:lnTo>
                      <a:pt x="0" y="2"/>
                    </a:lnTo>
                    <a:cubicBezTo>
                      <a:pt x="4" y="2"/>
                      <a:pt x="8" y="2"/>
                      <a:pt x="9" y="0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393"/>
              <p:cNvSpPr>
                <a:spLocks/>
              </p:cNvSpPr>
              <p:nvPr/>
            </p:nvSpPr>
            <p:spPr bwMode="auto">
              <a:xfrm>
                <a:off x="3732" y="1134"/>
                <a:ext cx="58" cy="46"/>
              </a:xfrm>
              <a:custGeom>
                <a:avLst/>
                <a:gdLst>
                  <a:gd name="T0" fmla="*/ 2147483647 w 5"/>
                  <a:gd name="T1" fmla="*/ 2147483647 h 4"/>
                  <a:gd name="T2" fmla="*/ 0 w 5"/>
                  <a:gd name="T3" fmla="*/ 2147483647 h 4"/>
                  <a:gd name="T4" fmla="*/ 2147483647 w 5"/>
                  <a:gd name="T5" fmla="*/ 2147483647 h 4"/>
                  <a:gd name="T6" fmla="*/ 2147483647 w 5"/>
                  <a:gd name="T7" fmla="*/ 2147483647 h 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4"/>
                  <a:gd name="T14" fmla="*/ 5 w 5"/>
                  <a:gd name="T15" fmla="*/ 4 h 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4">
                    <a:moveTo>
                      <a:pt x="5" y="4"/>
                    </a:moveTo>
                    <a:cubicBezTo>
                      <a:pt x="4" y="2"/>
                      <a:pt x="3" y="2"/>
                      <a:pt x="0" y="4"/>
                    </a:cubicBezTo>
                    <a:lnTo>
                      <a:pt x="1" y="1"/>
                    </a:lnTo>
                    <a:cubicBezTo>
                      <a:pt x="4" y="0"/>
                      <a:pt x="5" y="1"/>
                      <a:pt x="5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394"/>
              <p:cNvSpPr>
                <a:spLocks/>
              </p:cNvSpPr>
              <p:nvPr/>
            </p:nvSpPr>
            <p:spPr bwMode="auto">
              <a:xfrm>
                <a:off x="3665" y="1053"/>
                <a:ext cx="111" cy="80"/>
              </a:xfrm>
              <a:custGeom>
                <a:avLst/>
                <a:gdLst>
                  <a:gd name="T0" fmla="*/ 0 w 10"/>
                  <a:gd name="T1" fmla="*/ 2147483647 h 7"/>
                  <a:gd name="T2" fmla="*/ 2147483647 w 10"/>
                  <a:gd name="T3" fmla="*/ 2147483647 h 7"/>
                  <a:gd name="T4" fmla="*/ 0 w 10"/>
                  <a:gd name="T5" fmla="*/ 2147483647 h 7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7"/>
                  <a:gd name="T11" fmla="*/ 10 w 10"/>
                  <a:gd name="T12" fmla="*/ 7 h 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7">
                    <a:moveTo>
                      <a:pt x="0" y="6"/>
                    </a:moveTo>
                    <a:cubicBezTo>
                      <a:pt x="4" y="6"/>
                      <a:pt x="10" y="6"/>
                      <a:pt x="10" y="4"/>
                    </a:cubicBezTo>
                    <a:cubicBezTo>
                      <a:pt x="10" y="0"/>
                      <a:pt x="5" y="7"/>
                      <a:pt x="0" y="6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395"/>
              <p:cNvSpPr>
                <a:spLocks/>
              </p:cNvSpPr>
              <p:nvPr/>
            </p:nvSpPr>
            <p:spPr bwMode="auto">
              <a:xfrm>
                <a:off x="3732" y="1099"/>
                <a:ext cx="58" cy="80"/>
              </a:xfrm>
              <a:custGeom>
                <a:avLst/>
                <a:gdLst>
                  <a:gd name="T0" fmla="*/ 0 w 5"/>
                  <a:gd name="T1" fmla="*/ 2147483647 h 7"/>
                  <a:gd name="T2" fmla="*/ 2147483647 w 5"/>
                  <a:gd name="T3" fmla="*/ 2147483647 h 7"/>
                  <a:gd name="T4" fmla="*/ 2147483647 w 5"/>
                  <a:gd name="T5" fmla="*/ 0 h 7"/>
                  <a:gd name="T6" fmla="*/ 0 w 5"/>
                  <a:gd name="T7" fmla="*/ 2147483647 h 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7"/>
                  <a:gd name="T14" fmla="*/ 5 w 5"/>
                  <a:gd name="T15" fmla="*/ 7 h 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7">
                    <a:moveTo>
                      <a:pt x="0" y="7"/>
                    </a:moveTo>
                    <a:lnTo>
                      <a:pt x="2" y="2"/>
                    </a:lnTo>
                    <a:cubicBezTo>
                      <a:pt x="2" y="1"/>
                      <a:pt x="4" y="0"/>
                      <a:pt x="5" y="0"/>
                    </a:cubicBezTo>
                    <a:cubicBezTo>
                      <a:pt x="5" y="1"/>
                      <a:pt x="2" y="3"/>
                      <a:pt x="0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396"/>
              <p:cNvSpPr>
                <a:spLocks/>
              </p:cNvSpPr>
              <p:nvPr/>
            </p:nvSpPr>
            <p:spPr bwMode="auto">
              <a:xfrm>
                <a:off x="3742" y="1099"/>
                <a:ext cx="82" cy="46"/>
              </a:xfrm>
              <a:custGeom>
                <a:avLst/>
                <a:gdLst>
                  <a:gd name="T0" fmla="*/ 2147483647 w 7"/>
                  <a:gd name="T1" fmla="*/ 2147483647 h 4"/>
                  <a:gd name="T2" fmla="*/ 2147483647 w 7"/>
                  <a:gd name="T3" fmla="*/ 2147483647 h 4"/>
                  <a:gd name="T4" fmla="*/ 0 w 7"/>
                  <a:gd name="T5" fmla="*/ 2147483647 h 4"/>
                  <a:gd name="T6" fmla="*/ 2147483647 w 7"/>
                  <a:gd name="T7" fmla="*/ 0 h 4"/>
                  <a:gd name="T8" fmla="*/ 2147483647 w 7"/>
                  <a:gd name="T9" fmla="*/ 2147483647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6" y="4"/>
                    </a:moveTo>
                    <a:cubicBezTo>
                      <a:pt x="6" y="2"/>
                      <a:pt x="6" y="2"/>
                      <a:pt x="5" y="2"/>
                    </a:cubicBezTo>
                    <a:lnTo>
                      <a:pt x="0" y="4"/>
                    </a:lnTo>
                    <a:cubicBezTo>
                      <a:pt x="1" y="3"/>
                      <a:pt x="2" y="2"/>
                      <a:pt x="4" y="0"/>
                    </a:cubicBezTo>
                    <a:cubicBezTo>
                      <a:pt x="7" y="0"/>
                      <a:pt x="7" y="1"/>
                      <a:pt x="6" y="4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397"/>
              <p:cNvSpPr>
                <a:spLocks/>
              </p:cNvSpPr>
              <p:nvPr/>
            </p:nvSpPr>
            <p:spPr bwMode="auto">
              <a:xfrm>
                <a:off x="3670" y="1122"/>
                <a:ext cx="82" cy="80"/>
              </a:xfrm>
              <a:custGeom>
                <a:avLst/>
                <a:gdLst>
                  <a:gd name="T0" fmla="*/ 2147483647 w 7"/>
                  <a:gd name="T1" fmla="*/ 2147483647 h 7"/>
                  <a:gd name="T2" fmla="*/ 2147483647 w 7"/>
                  <a:gd name="T3" fmla="*/ 0 h 7"/>
                  <a:gd name="T4" fmla="*/ 2147483647 w 7"/>
                  <a:gd name="T5" fmla="*/ 2147483647 h 7"/>
                  <a:gd name="T6" fmla="*/ 2147483647 w 7"/>
                  <a:gd name="T7" fmla="*/ 2147483647 h 7"/>
                  <a:gd name="T8" fmla="*/ 0 w 7"/>
                  <a:gd name="T9" fmla="*/ 2147483647 h 7"/>
                  <a:gd name="T10" fmla="*/ 2147483647 w 7"/>
                  <a:gd name="T11" fmla="*/ 2147483647 h 7"/>
                  <a:gd name="T12" fmla="*/ 2147483647 w 7"/>
                  <a:gd name="T13" fmla="*/ 2147483647 h 7"/>
                  <a:gd name="T14" fmla="*/ 2147483647 w 7"/>
                  <a:gd name="T15" fmla="*/ 2147483647 h 7"/>
                  <a:gd name="T16" fmla="*/ 2147483647 w 7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5" y="7"/>
                    </a:moveTo>
                    <a:lnTo>
                      <a:pt x="7" y="0"/>
                    </a:lnTo>
                    <a:cubicBezTo>
                      <a:pt x="6" y="0"/>
                      <a:pt x="5" y="0"/>
                      <a:pt x="4" y="1"/>
                    </a:cubicBezTo>
                    <a:lnTo>
                      <a:pt x="2" y="1"/>
                    </a:lnTo>
                    <a:lnTo>
                      <a:pt x="0" y="4"/>
                    </a:lnTo>
                    <a:lnTo>
                      <a:pt x="2" y="3"/>
                    </a:lnTo>
                    <a:cubicBezTo>
                      <a:pt x="2" y="4"/>
                      <a:pt x="2" y="5"/>
                      <a:pt x="2" y="6"/>
                    </a:cubicBezTo>
                    <a:cubicBezTo>
                      <a:pt x="2" y="5"/>
                      <a:pt x="3" y="4"/>
                      <a:pt x="4" y="3"/>
                    </a:cubicBezTo>
                    <a:cubicBezTo>
                      <a:pt x="4" y="5"/>
                      <a:pt x="4" y="6"/>
                      <a:pt x="5" y="7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8" name="Freeform 398"/>
              <p:cNvSpPr>
                <a:spLocks/>
              </p:cNvSpPr>
              <p:nvPr/>
            </p:nvSpPr>
            <p:spPr bwMode="auto">
              <a:xfrm>
                <a:off x="3665" y="1111"/>
                <a:ext cx="77" cy="34"/>
              </a:xfrm>
              <a:custGeom>
                <a:avLst/>
                <a:gdLst>
                  <a:gd name="T0" fmla="*/ 0 w 7"/>
                  <a:gd name="T1" fmla="*/ 2147483647 h 3"/>
                  <a:gd name="T2" fmla="*/ 2147483647 w 7"/>
                  <a:gd name="T3" fmla="*/ 2147483647 h 3"/>
                  <a:gd name="T4" fmla="*/ 0 w 7"/>
                  <a:gd name="T5" fmla="*/ 2147483647 h 3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3"/>
                  <a:gd name="T11" fmla="*/ 7 w 7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3">
                    <a:moveTo>
                      <a:pt x="0" y="3"/>
                    </a:moveTo>
                    <a:cubicBezTo>
                      <a:pt x="3" y="1"/>
                      <a:pt x="7" y="0"/>
                      <a:pt x="7" y="1"/>
                    </a:cubicBezTo>
                    <a:cubicBezTo>
                      <a:pt x="7" y="2"/>
                      <a:pt x="2" y="3"/>
                      <a:pt x="0" y="3"/>
                    </a:cubicBez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9" name="Freeform 399"/>
              <p:cNvSpPr>
                <a:spLocks/>
              </p:cNvSpPr>
              <p:nvPr/>
            </p:nvSpPr>
            <p:spPr bwMode="auto">
              <a:xfrm>
                <a:off x="3732" y="1111"/>
                <a:ext cx="34" cy="23"/>
              </a:xfrm>
              <a:custGeom>
                <a:avLst/>
                <a:gdLst>
                  <a:gd name="T0" fmla="*/ 2147483647 w 3"/>
                  <a:gd name="T1" fmla="*/ 0 h 2"/>
                  <a:gd name="T2" fmla="*/ 0 w 3"/>
                  <a:gd name="T3" fmla="*/ 2147483647 h 2"/>
                  <a:gd name="T4" fmla="*/ 2147483647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0"/>
                    </a:moveTo>
                    <a:cubicBezTo>
                      <a:pt x="3" y="1"/>
                      <a:pt x="1" y="2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DFA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400"/>
              <p:cNvSpPr>
                <a:spLocks/>
              </p:cNvSpPr>
              <p:nvPr/>
            </p:nvSpPr>
            <p:spPr bwMode="auto">
              <a:xfrm>
                <a:off x="3458" y="1134"/>
                <a:ext cx="410" cy="517"/>
              </a:xfrm>
              <a:custGeom>
                <a:avLst/>
                <a:gdLst>
                  <a:gd name="T0" fmla="*/ 2147483647 w 36"/>
                  <a:gd name="T1" fmla="*/ 2147483647 h 45"/>
                  <a:gd name="T2" fmla="*/ 2147483647 w 36"/>
                  <a:gd name="T3" fmla="*/ 2147483647 h 45"/>
                  <a:gd name="T4" fmla="*/ 0 w 36"/>
                  <a:gd name="T5" fmla="*/ 2147483647 h 45"/>
                  <a:gd name="T6" fmla="*/ 2147483647 w 36"/>
                  <a:gd name="T7" fmla="*/ 2147483647 h 45"/>
                  <a:gd name="T8" fmla="*/ 2147483647 w 36"/>
                  <a:gd name="T9" fmla="*/ 2147483647 h 45"/>
                  <a:gd name="T10" fmla="*/ 2147483647 w 36"/>
                  <a:gd name="T11" fmla="*/ 2147483647 h 45"/>
                  <a:gd name="T12" fmla="*/ 2147483647 w 36"/>
                  <a:gd name="T13" fmla="*/ 2147483647 h 45"/>
                  <a:gd name="T14" fmla="*/ 2147483647 w 36"/>
                  <a:gd name="T15" fmla="*/ 2147483647 h 45"/>
                  <a:gd name="T16" fmla="*/ 2147483647 w 36"/>
                  <a:gd name="T17" fmla="*/ 2147483647 h 45"/>
                  <a:gd name="T18" fmla="*/ 2147483647 w 36"/>
                  <a:gd name="T19" fmla="*/ 2147483647 h 45"/>
                  <a:gd name="T20" fmla="*/ 2147483647 w 36"/>
                  <a:gd name="T21" fmla="*/ 2147483647 h 45"/>
                  <a:gd name="T22" fmla="*/ 2147483647 w 36"/>
                  <a:gd name="T23" fmla="*/ 2147483647 h 45"/>
                  <a:gd name="T24" fmla="*/ 2147483647 w 36"/>
                  <a:gd name="T25" fmla="*/ 2147483647 h 45"/>
                  <a:gd name="T26" fmla="*/ 2147483647 w 36"/>
                  <a:gd name="T27" fmla="*/ 2147483647 h 45"/>
                  <a:gd name="T28" fmla="*/ 2147483647 w 36"/>
                  <a:gd name="T29" fmla="*/ 0 h 45"/>
                  <a:gd name="T30" fmla="*/ 2147483647 w 36"/>
                  <a:gd name="T31" fmla="*/ 2147483647 h 45"/>
                  <a:gd name="T32" fmla="*/ 2147483647 w 36"/>
                  <a:gd name="T33" fmla="*/ 2147483647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45"/>
                  <a:gd name="T53" fmla="*/ 36 w 36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45">
                    <a:moveTo>
                      <a:pt x="10" y="14"/>
                    </a:moveTo>
                    <a:lnTo>
                      <a:pt x="13" y="20"/>
                    </a:lnTo>
                    <a:lnTo>
                      <a:pt x="0" y="23"/>
                    </a:lnTo>
                    <a:lnTo>
                      <a:pt x="13" y="25"/>
                    </a:lnTo>
                    <a:lnTo>
                      <a:pt x="10" y="32"/>
                    </a:lnTo>
                    <a:lnTo>
                      <a:pt x="16" y="28"/>
                    </a:lnTo>
                    <a:lnTo>
                      <a:pt x="18" y="45"/>
                    </a:lnTo>
                    <a:lnTo>
                      <a:pt x="21" y="28"/>
                    </a:lnTo>
                    <a:lnTo>
                      <a:pt x="27" y="32"/>
                    </a:lnTo>
                    <a:lnTo>
                      <a:pt x="24" y="25"/>
                    </a:lnTo>
                    <a:lnTo>
                      <a:pt x="36" y="23"/>
                    </a:lnTo>
                    <a:lnTo>
                      <a:pt x="24" y="20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8" y="0"/>
                    </a:lnTo>
                    <a:lnTo>
                      <a:pt x="16" y="17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Oval 401"/>
              <p:cNvSpPr>
                <a:spLocks noChangeArrowheads="1"/>
              </p:cNvSpPr>
              <p:nvPr/>
            </p:nvSpPr>
            <p:spPr bwMode="auto">
              <a:xfrm>
                <a:off x="3602" y="1329"/>
                <a:ext cx="130" cy="126"/>
              </a:xfrm>
              <a:prstGeom prst="ellipse">
                <a:avLst/>
              </a:prstGeom>
              <a:solidFill>
                <a:srgbClr val="F48000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52" tIns="50877" rIns="101752" bIns="50877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en-US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402"/>
              <p:cNvSpPr>
                <a:spLocks/>
              </p:cNvSpPr>
              <p:nvPr/>
            </p:nvSpPr>
            <p:spPr bwMode="auto">
              <a:xfrm>
                <a:off x="3612" y="1340"/>
                <a:ext cx="92" cy="80"/>
              </a:xfrm>
              <a:custGeom>
                <a:avLst/>
                <a:gdLst>
                  <a:gd name="T0" fmla="*/ 2147483647 w 8"/>
                  <a:gd name="T1" fmla="*/ 0 h 7"/>
                  <a:gd name="T2" fmla="*/ 0 w 8"/>
                  <a:gd name="T3" fmla="*/ 2147483647 h 7"/>
                  <a:gd name="T4" fmla="*/ 2147483647 w 8"/>
                  <a:gd name="T5" fmla="*/ 2147483647 h 7"/>
                  <a:gd name="T6" fmla="*/ 2147483647 w 8"/>
                  <a:gd name="T7" fmla="*/ 2147483647 h 7"/>
                  <a:gd name="T8" fmla="*/ 2147483647 w 8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7"/>
                  <a:gd name="T17" fmla="*/ 8 w 8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7">
                    <a:moveTo>
                      <a:pt x="4" y="0"/>
                    </a:moveTo>
                    <a:lnTo>
                      <a:pt x="0" y="7"/>
                    </a:lnTo>
                    <a:lnTo>
                      <a:pt x="4" y="7"/>
                    </a:lnTo>
                    <a:lnTo>
                      <a:pt x="8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74C5"/>
              </a:solidFill>
              <a:ln w="0">
                <a:solidFill>
                  <a:srgbClr val="94946A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Freeform 403"/>
            <p:cNvSpPr>
              <a:spLocks noEditPoints="1"/>
            </p:cNvSpPr>
            <p:nvPr/>
          </p:nvSpPr>
          <p:spPr bwMode="auto">
            <a:xfrm>
              <a:off x="9765151" y="411178"/>
              <a:ext cx="364753" cy="84931"/>
            </a:xfrm>
            <a:custGeom>
              <a:avLst/>
              <a:gdLst>
                <a:gd name="T0" fmla="*/ 2147483647 w 116"/>
                <a:gd name="T1" fmla="*/ 2147483647 h 32"/>
                <a:gd name="T2" fmla="*/ 2147483647 w 116"/>
                <a:gd name="T3" fmla="*/ 2147483647 h 32"/>
                <a:gd name="T4" fmla="*/ 2147483647 w 116"/>
                <a:gd name="T5" fmla="*/ 2147483647 h 32"/>
                <a:gd name="T6" fmla="*/ 2147483647 w 116"/>
                <a:gd name="T7" fmla="*/ 2147483647 h 32"/>
                <a:gd name="T8" fmla="*/ 2147483647 w 116"/>
                <a:gd name="T9" fmla="*/ 2147483647 h 32"/>
                <a:gd name="T10" fmla="*/ 2147483647 w 116"/>
                <a:gd name="T11" fmla="*/ 2147483647 h 32"/>
                <a:gd name="T12" fmla="*/ 2147483647 w 116"/>
                <a:gd name="T13" fmla="*/ 2147483647 h 32"/>
                <a:gd name="T14" fmla="*/ 2147483647 w 116"/>
                <a:gd name="T15" fmla="*/ 2147483647 h 32"/>
                <a:gd name="T16" fmla="*/ 2147483647 w 116"/>
                <a:gd name="T17" fmla="*/ 2147483647 h 32"/>
                <a:gd name="T18" fmla="*/ 2147483647 w 116"/>
                <a:gd name="T19" fmla="*/ 2147483647 h 32"/>
                <a:gd name="T20" fmla="*/ 2147483647 w 116"/>
                <a:gd name="T21" fmla="*/ 2147483647 h 32"/>
                <a:gd name="T22" fmla="*/ 2147483647 w 116"/>
                <a:gd name="T23" fmla="*/ 2147483647 h 32"/>
                <a:gd name="T24" fmla="*/ 2147483647 w 116"/>
                <a:gd name="T25" fmla="*/ 2147483647 h 32"/>
                <a:gd name="T26" fmla="*/ 2147483647 w 116"/>
                <a:gd name="T27" fmla="*/ 2147483647 h 32"/>
                <a:gd name="T28" fmla="*/ 2147483647 w 116"/>
                <a:gd name="T29" fmla="*/ 2147483647 h 32"/>
                <a:gd name="T30" fmla="*/ 2147483647 w 116"/>
                <a:gd name="T31" fmla="*/ 2147483647 h 32"/>
                <a:gd name="T32" fmla="*/ 2147483647 w 116"/>
                <a:gd name="T33" fmla="*/ 2147483647 h 32"/>
                <a:gd name="T34" fmla="*/ 2147483647 w 116"/>
                <a:gd name="T35" fmla="*/ 2147483647 h 32"/>
                <a:gd name="T36" fmla="*/ 2147483647 w 116"/>
                <a:gd name="T37" fmla="*/ 2147483647 h 32"/>
                <a:gd name="T38" fmla="*/ 2147483647 w 116"/>
                <a:gd name="T39" fmla="*/ 2147483647 h 32"/>
                <a:gd name="T40" fmla="*/ 2147483647 w 116"/>
                <a:gd name="T41" fmla="*/ 2147483647 h 32"/>
                <a:gd name="T42" fmla="*/ 2147483647 w 116"/>
                <a:gd name="T43" fmla="*/ 2147483647 h 32"/>
                <a:gd name="T44" fmla="*/ 2147483647 w 116"/>
                <a:gd name="T45" fmla="*/ 2147483647 h 32"/>
                <a:gd name="T46" fmla="*/ 2147483647 w 116"/>
                <a:gd name="T47" fmla="*/ 2147483647 h 32"/>
                <a:gd name="T48" fmla="*/ 2147483647 w 116"/>
                <a:gd name="T49" fmla="*/ 2147483647 h 32"/>
                <a:gd name="T50" fmla="*/ 2147483647 w 116"/>
                <a:gd name="T51" fmla="*/ 2147483647 h 32"/>
                <a:gd name="T52" fmla="*/ 2147483647 w 116"/>
                <a:gd name="T53" fmla="*/ 2147483647 h 32"/>
                <a:gd name="T54" fmla="*/ 2147483647 w 116"/>
                <a:gd name="T55" fmla="*/ 2147483647 h 32"/>
                <a:gd name="T56" fmla="*/ 2147483647 w 116"/>
                <a:gd name="T57" fmla="*/ 2147483647 h 32"/>
                <a:gd name="T58" fmla="*/ 2147483647 w 116"/>
                <a:gd name="T59" fmla="*/ 2147483647 h 32"/>
                <a:gd name="T60" fmla="*/ 2147483647 w 116"/>
                <a:gd name="T61" fmla="*/ 2147483647 h 32"/>
                <a:gd name="T62" fmla="*/ 2147483647 w 116"/>
                <a:gd name="T63" fmla="*/ 2147483647 h 32"/>
                <a:gd name="T64" fmla="*/ 2147483647 w 116"/>
                <a:gd name="T65" fmla="*/ 2147483647 h 32"/>
                <a:gd name="T66" fmla="*/ 2147483647 w 116"/>
                <a:gd name="T67" fmla="*/ 2147483647 h 32"/>
                <a:gd name="T68" fmla="*/ 2147483647 w 116"/>
                <a:gd name="T69" fmla="*/ 2147483647 h 32"/>
                <a:gd name="T70" fmla="*/ 2147483647 w 116"/>
                <a:gd name="T71" fmla="*/ 2147483647 h 32"/>
                <a:gd name="T72" fmla="*/ 2147483647 w 116"/>
                <a:gd name="T73" fmla="*/ 2147483647 h 32"/>
                <a:gd name="T74" fmla="*/ 2147483647 w 116"/>
                <a:gd name="T75" fmla="*/ 2147483647 h 32"/>
                <a:gd name="T76" fmla="*/ 2147483647 w 116"/>
                <a:gd name="T77" fmla="*/ 2147483647 h 32"/>
                <a:gd name="T78" fmla="*/ 2147483647 w 116"/>
                <a:gd name="T79" fmla="*/ 2147483647 h 32"/>
                <a:gd name="T80" fmla="*/ 2147483647 w 116"/>
                <a:gd name="T81" fmla="*/ 2147483647 h 32"/>
                <a:gd name="T82" fmla="*/ 2147483647 w 116"/>
                <a:gd name="T83" fmla="*/ 2147483647 h 32"/>
                <a:gd name="T84" fmla="*/ 2147483647 w 116"/>
                <a:gd name="T85" fmla="*/ 2147483647 h 32"/>
                <a:gd name="T86" fmla="*/ 2147483647 w 116"/>
                <a:gd name="T87" fmla="*/ 2147483647 h 32"/>
                <a:gd name="T88" fmla="*/ 2147483647 w 116"/>
                <a:gd name="T89" fmla="*/ 2147483647 h 32"/>
                <a:gd name="T90" fmla="*/ 2147483647 w 116"/>
                <a:gd name="T91" fmla="*/ 2147483647 h 32"/>
                <a:gd name="T92" fmla="*/ 2147483647 w 116"/>
                <a:gd name="T93" fmla="*/ 2147483647 h 32"/>
                <a:gd name="T94" fmla="*/ 2147483647 w 116"/>
                <a:gd name="T95" fmla="*/ 2147483647 h 32"/>
                <a:gd name="T96" fmla="*/ 2147483647 w 116"/>
                <a:gd name="T97" fmla="*/ 2147483647 h 32"/>
                <a:gd name="T98" fmla="*/ 2147483647 w 116"/>
                <a:gd name="T99" fmla="*/ 2147483647 h 32"/>
                <a:gd name="T100" fmla="*/ 2147483647 w 116"/>
                <a:gd name="T101" fmla="*/ 2147483647 h 32"/>
                <a:gd name="T102" fmla="*/ 2147483647 w 116"/>
                <a:gd name="T103" fmla="*/ 2147483647 h 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32"/>
                <a:gd name="T158" fmla="*/ 116 w 116"/>
                <a:gd name="T159" fmla="*/ 32 h 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32">
                  <a:moveTo>
                    <a:pt x="16" y="6"/>
                  </a:moveTo>
                  <a:cubicBezTo>
                    <a:pt x="18" y="7"/>
                    <a:pt x="20" y="8"/>
                    <a:pt x="20" y="9"/>
                  </a:cubicBezTo>
                  <a:cubicBezTo>
                    <a:pt x="21" y="10"/>
                    <a:pt x="21" y="11"/>
                    <a:pt x="21" y="12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19" y="14"/>
                    <a:pt x="18" y="14"/>
                  </a:cubicBezTo>
                  <a:cubicBezTo>
                    <a:pt x="18" y="14"/>
                    <a:pt x="17" y="14"/>
                    <a:pt x="16" y="14"/>
                  </a:cubicBezTo>
                  <a:lnTo>
                    <a:pt x="17" y="18"/>
                  </a:ln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lnTo>
                    <a:pt x="16" y="22"/>
                  </a:lnTo>
                  <a:lnTo>
                    <a:pt x="9" y="17"/>
                  </a:lnTo>
                  <a:lnTo>
                    <a:pt x="10" y="15"/>
                  </a:ln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4"/>
                    <a:pt x="11" y="14"/>
                  </a:cubicBezTo>
                  <a:lnTo>
                    <a:pt x="11" y="13"/>
                  </a:lnTo>
                  <a:lnTo>
                    <a:pt x="10" y="12"/>
                  </a:lnTo>
                  <a:lnTo>
                    <a:pt x="9" y="13"/>
                  </a:ln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lnTo>
                    <a:pt x="8" y="17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3" y="10"/>
                  </a:ln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lnTo>
                    <a:pt x="7" y="5"/>
                  </a:lnTo>
                  <a:cubicBezTo>
                    <a:pt x="7" y="5"/>
                    <a:pt x="7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lnTo>
                    <a:pt x="8" y="0"/>
                  </a:lnTo>
                  <a:lnTo>
                    <a:pt x="16" y="6"/>
                  </a:lnTo>
                  <a:close/>
                  <a:moveTo>
                    <a:pt x="11" y="9"/>
                  </a:moveTo>
                  <a:lnTo>
                    <a:pt x="12" y="9"/>
                  </a:ln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lnTo>
                    <a:pt x="11" y="9"/>
                  </a:lnTo>
                  <a:close/>
                  <a:moveTo>
                    <a:pt x="40" y="26"/>
                  </a:move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lnTo>
                    <a:pt x="42" y="28"/>
                  </a:lnTo>
                  <a:lnTo>
                    <a:pt x="41" y="31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4" y="26"/>
                  </a:lnTo>
                  <a:cubicBezTo>
                    <a:pt x="34" y="26"/>
                    <a:pt x="34" y="26"/>
                    <a:pt x="34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6"/>
                    <a:pt x="35" y="26"/>
                    <a:pt x="35" y="26"/>
                  </a:cubicBezTo>
                  <a:lnTo>
                    <a:pt x="35" y="25"/>
                  </a:lnTo>
                  <a:lnTo>
                    <a:pt x="29" y="24"/>
                  </a:ln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9" y="25"/>
                    <a:pt x="29" y="25"/>
                    <a:pt x="30" y="25"/>
                  </a:cubicBezTo>
                  <a:lnTo>
                    <a:pt x="29" y="27"/>
                  </a:lnTo>
                  <a:lnTo>
                    <a:pt x="22" y="26"/>
                  </a:lnTo>
                  <a:lnTo>
                    <a:pt x="23" y="23"/>
                  </a:lnTo>
                  <a:lnTo>
                    <a:pt x="24" y="23"/>
                  </a:lnTo>
                  <a:cubicBezTo>
                    <a:pt x="24" y="23"/>
                    <a:pt x="24" y="23"/>
                    <a:pt x="25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lnTo>
                    <a:pt x="30" y="17"/>
                  </a:ln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lnTo>
                    <a:pt x="29" y="16"/>
                  </a:lnTo>
                  <a:lnTo>
                    <a:pt x="30" y="13"/>
                  </a:lnTo>
                  <a:lnTo>
                    <a:pt x="39" y="16"/>
                  </a:lnTo>
                  <a:lnTo>
                    <a:pt x="40" y="26"/>
                  </a:lnTo>
                  <a:close/>
                  <a:moveTo>
                    <a:pt x="34" y="18"/>
                  </a:moveTo>
                  <a:lnTo>
                    <a:pt x="34" y="18"/>
                  </a:lnTo>
                  <a:lnTo>
                    <a:pt x="31" y="21"/>
                  </a:lnTo>
                  <a:lnTo>
                    <a:pt x="34" y="22"/>
                  </a:lnTo>
                  <a:lnTo>
                    <a:pt x="34" y="18"/>
                  </a:lnTo>
                  <a:close/>
                  <a:moveTo>
                    <a:pt x="58" y="18"/>
                  </a:moveTo>
                  <a:cubicBezTo>
                    <a:pt x="61" y="18"/>
                    <a:pt x="63" y="19"/>
                    <a:pt x="65" y="20"/>
                  </a:cubicBezTo>
                  <a:cubicBezTo>
                    <a:pt x="67" y="21"/>
                    <a:pt x="67" y="23"/>
                    <a:pt x="67" y="26"/>
                  </a:cubicBezTo>
                  <a:cubicBezTo>
                    <a:pt x="67" y="27"/>
                    <a:pt x="67" y="28"/>
                    <a:pt x="66" y="29"/>
                  </a:cubicBezTo>
                  <a:cubicBezTo>
                    <a:pt x="66" y="30"/>
                    <a:pt x="65" y="30"/>
                    <a:pt x="65" y="31"/>
                  </a:cubicBezTo>
                  <a:cubicBezTo>
                    <a:pt x="64" y="32"/>
                    <a:pt x="62" y="32"/>
                    <a:pt x="61" y="32"/>
                  </a:cubicBezTo>
                  <a:cubicBezTo>
                    <a:pt x="60" y="32"/>
                    <a:pt x="58" y="32"/>
                    <a:pt x="56" y="32"/>
                  </a:cubicBezTo>
                  <a:lnTo>
                    <a:pt x="49" y="32"/>
                  </a:lnTo>
                  <a:lnTo>
                    <a:pt x="49" y="29"/>
                  </a:lnTo>
                  <a:lnTo>
                    <a:pt x="50" y="29"/>
                  </a:ln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1" y="29"/>
                    <a:pt x="51" y="29"/>
                  </a:cubicBezTo>
                  <a:cubicBezTo>
                    <a:pt x="51" y="29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lnTo>
                    <a:pt x="51" y="22"/>
                  </a:ln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22"/>
                    <a:pt x="51" y="22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0" y="21"/>
                    <a:pt x="50" y="21"/>
                  </a:cubicBezTo>
                  <a:lnTo>
                    <a:pt x="49" y="21"/>
                  </a:lnTo>
                  <a:lnTo>
                    <a:pt x="49" y="18"/>
                  </a:lnTo>
                  <a:lnTo>
                    <a:pt x="58" y="18"/>
                  </a:lnTo>
                  <a:close/>
                  <a:moveTo>
                    <a:pt x="56" y="28"/>
                  </a:move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9"/>
                    <a:pt x="56" y="29"/>
                    <a:pt x="57" y="29"/>
                  </a:cubicBezTo>
                  <a:cubicBezTo>
                    <a:pt x="57" y="29"/>
                    <a:pt x="57" y="29"/>
                    <a:pt x="57" y="29"/>
                  </a:cubicBezTo>
                  <a:lnTo>
                    <a:pt x="58" y="29"/>
                  </a:lnTo>
                  <a:cubicBezTo>
                    <a:pt x="59" y="29"/>
                    <a:pt x="60" y="29"/>
                    <a:pt x="60" y="28"/>
                  </a:cubicBezTo>
                  <a:cubicBezTo>
                    <a:pt x="60" y="28"/>
                    <a:pt x="60" y="27"/>
                    <a:pt x="60" y="26"/>
                  </a:cubicBezTo>
                  <a:lnTo>
                    <a:pt x="60" y="25"/>
                  </a:lnTo>
                  <a:cubicBezTo>
                    <a:pt x="60" y="24"/>
                    <a:pt x="60" y="23"/>
                    <a:pt x="60" y="23"/>
                  </a:cubicBezTo>
                  <a:cubicBezTo>
                    <a:pt x="60" y="22"/>
                    <a:pt x="59" y="22"/>
                    <a:pt x="58" y="22"/>
                  </a:cubicBezTo>
                  <a:cubicBezTo>
                    <a:pt x="57" y="21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lnTo>
                    <a:pt x="56" y="28"/>
                  </a:lnTo>
                  <a:close/>
                  <a:moveTo>
                    <a:pt x="74" y="28"/>
                  </a:moveTo>
                  <a:lnTo>
                    <a:pt x="75" y="28"/>
                  </a:ln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6" y="28"/>
                    <a:pt x="76" y="28"/>
                  </a:cubicBezTo>
                  <a:cubicBezTo>
                    <a:pt x="76" y="28"/>
                    <a:pt x="76" y="28"/>
                    <a:pt x="76" y="27"/>
                  </a:cubicBezTo>
                  <a:lnTo>
                    <a:pt x="74" y="21"/>
                  </a:lnTo>
                  <a:cubicBezTo>
                    <a:pt x="74" y="20"/>
                    <a:pt x="74" y="20"/>
                    <a:pt x="74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2" y="20"/>
                  </a:lnTo>
                  <a:lnTo>
                    <a:pt x="71" y="18"/>
                  </a:lnTo>
                  <a:lnTo>
                    <a:pt x="85" y="14"/>
                  </a:lnTo>
                  <a:lnTo>
                    <a:pt x="87" y="18"/>
                  </a:lnTo>
                  <a:lnTo>
                    <a:pt x="84" y="19"/>
                  </a:lnTo>
                  <a:lnTo>
                    <a:pt x="84" y="18"/>
                  </a:lnTo>
                  <a:cubicBezTo>
                    <a:pt x="83" y="18"/>
                    <a:pt x="83" y="18"/>
                    <a:pt x="83" y="18"/>
                  </a:cubicBezTo>
                  <a:cubicBezTo>
                    <a:pt x="83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82" y="18"/>
                    <a:pt x="82" y="18"/>
                    <a:pt x="82" y="18"/>
                  </a:cubicBezTo>
                  <a:lnTo>
                    <a:pt x="79" y="19"/>
                  </a:lnTo>
                  <a:lnTo>
                    <a:pt x="80" y="21"/>
                  </a:lnTo>
                  <a:lnTo>
                    <a:pt x="84" y="20"/>
                  </a:lnTo>
                  <a:lnTo>
                    <a:pt x="85" y="23"/>
                  </a:lnTo>
                  <a:lnTo>
                    <a:pt x="81" y="24"/>
                  </a:lnTo>
                  <a:lnTo>
                    <a:pt x="82" y="26"/>
                  </a:lnTo>
                  <a:lnTo>
                    <a:pt x="84" y="25"/>
                  </a:lnTo>
                  <a:cubicBezTo>
                    <a:pt x="84" y="25"/>
                    <a:pt x="84" y="25"/>
                    <a:pt x="84" y="25"/>
                  </a:cubicBezTo>
                  <a:cubicBezTo>
                    <a:pt x="84" y="25"/>
                    <a:pt x="84" y="25"/>
                    <a:pt x="85" y="25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24"/>
                    <a:pt x="85" y="24"/>
                    <a:pt x="85" y="24"/>
                  </a:cubicBezTo>
                  <a:lnTo>
                    <a:pt x="86" y="23"/>
                  </a:lnTo>
                  <a:lnTo>
                    <a:pt x="88" y="22"/>
                  </a:lnTo>
                  <a:lnTo>
                    <a:pt x="89" y="27"/>
                  </a:lnTo>
                  <a:lnTo>
                    <a:pt x="75" y="31"/>
                  </a:lnTo>
                  <a:lnTo>
                    <a:pt x="74" y="28"/>
                  </a:lnTo>
                  <a:close/>
                  <a:moveTo>
                    <a:pt x="96" y="8"/>
                  </a:moveTo>
                  <a:lnTo>
                    <a:pt x="102" y="11"/>
                  </a:lnTo>
                  <a:lnTo>
                    <a:pt x="102" y="5"/>
                  </a:lnTo>
                  <a:lnTo>
                    <a:pt x="109" y="0"/>
                  </a:lnTo>
                  <a:lnTo>
                    <a:pt x="110" y="2"/>
                  </a:lnTo>
                  <a:lnTo>
                    <a:pt x="109" y="3"/>
                  </a:lnTo>
                  <a:cubicBezTo>
                    <a:pt x="109" y="3"/>
                    <a:pt x="109" y="3"/>
                    <a:pt x="109" y="4"/>
                  </a:cubicBezTo>
                  <a:cubicBezTo>
                    <a:pt x="109" y="4"/>
                    <a:pt x="109" y="4"/>
                    <a:pt x="109" y="4"/>
                  </a:cubicBezTo>
                  <a:lnTo>
                    <a:pt x="113" y="10"/>
                  </a:lnTo>
                  <a:cubicBezTo>
                    <a:pt x="113" y="10"/>
                    <a:pt x="113" y="10"/>
                    <a:pt x="113" y="10"/>
                  </a:cubicBezTo>
                  <a:cubicBezTo>
                    <a:pt x="114" y="10"/>
                    <a:pt x="114" y="10"/>
                    <a:pt x="114" y="10"/>
                  </a:cubicBezTo>
                  <a:lnTo>
                    <a:pt x="115" y="9"/>
                  </a:lnTo>
                  <a:lnTo>
                    <a:pt x="116" y="12"/>
                  </a:lnTo>
                  <a:lnTo>
                    <a:pt x="109" y="17"/>
                  </a:lnTo>
                  <a:lnTo>
                    <a:pt x="107" y="15"/>
                  </a:lnTo>
                  <a:lnTo>
                    <a:pt x="108" y="14"/>
                  </a:lnTo>
                  <a:cubicBezTo>
                    <a:pt x="108" y="14"/>
                    <a:pt x="108" y="14"/>
                    <a:pt x="108" y="14"/>
                  </a:cubicBezTo>
                  <a:cubicBezTo>
                    <a:pt x="108" y="14"/>
                    <a:pt x="108" y="13"/>
                    <a:pt x="108" y="13"/>
                  </a:cubicBezTo>
                  <a:lnTo>
                    <a:pt x="106" y="9"/>
                  </a:lnTo>
                  <a:lnTo>
                    <a:pt x="106" y="16"/>
                  </a:lnTo>
                  <a:lnTo>
                    <a:pt x="104" y="18"/>
                  </a:lnTo>
                  <a:lnTo>
                    <a:pt x="98" y="15"/>
                  </a:lnTo>
                  <a:lnTo>
                    <a:pt x="97" y="15"/>
                  </a:lnTo>
                  <a:lnTo>
                    <a:pt x="100" y="19"/>
                  </a:lnTo>
                  <a:cubicBezTo>
                    <a:pt x="100" y="19"/>
                    <a:pt x="100" y="19"/>
                    <a:pt x="101" y="19"/>
                  </a:cubicBezTo>
                  <a:cubicBezTo>
                    <a:pt x="101" y="19"/>
                    <a:pt x="101" y="19"/>
                    <a:pt x="101" y="19"/>
                  </a:cubicBezTo>
                  <a:lnTo>
                    <a:pt x="102" y="18"/>
                  </a:lnTo>
                  <a:lnTo>
                    <a:pt x="103" y="21"/>
                  </a:lnTo>
                  <a:lnTo>
                    <a:pt x="98" y="24"/>
                  </a:lnTo>
                  <a:lnTo>
                    <a:pt x="96" y="22"/>
                  </a:lnTo>
                  <a:lnTo>
                    <a:pt x="97" y="22"/>
                  </a:lnTo>
                  <a:cubicBezTo>
                    <a:pt x="97" y="21"/>
                    <a:pt x="97" y="21"/>
                    <a:pt x="98" y="21"/>
                  </a:cubicBezTo>
                  <a:cubicBezTo>
                    <a:pt x="98" y="21"/>
                    <a:pt x="97" y="21"/>
                    <a:pt x="97" y="20"/>
                  </a:cubicBezTo>
                  <a:lnTo>
                    <a:pt x="93" y="15"/>
                  </a:ln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5"/>
                  </a:cubicBezTo>
                  <a:lnTo>
                    <a:pt x="90" y="13"/>
                  </a:lnTo>
                  <a:lnTo>
                    <a:pt x="96" y="8"/>
                  </a:lnTo>
                  <a:close/>
                </a:path>
              </a:pathLst>
            </a:custGeom>
            <a:solidFill>
              <a:srgbClr val="FDFA00"/>
            </a:solidFill>
            <a:ln w="9525">
              <a:noFill/>
              <a:miter lim="800000"/>
              <a:headEnd/>
              <a:tailEnd/>
            </a:ln>
          </p:spPr>
          <p:txBody>
            <a:bodyPr lIns="101780" tIns="50892" rIns="101780" bIns="50892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ru-RU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404"/>
            <p:cNvGrpSpPr>
              <a:grpSpLocks/>
            </p:cNvGrpSpPr>
            <p:nvPr/>
          </p:nvGrpSpPr>
          <p:grpSpPr bwMode="auto">
            <a:xfrm>
              <a:off x="9740375" y="139769"/>
              <a:ext cx="399990" cy="272794"/>
              <a:chOff x="4423" y="1252"/>
              <a:chExt cx="1453" cy="1182"/>
            </a:xfrm>
          </p:grpSpPr>
          <p:sp>
            <p:nvSpPr>
              <p:cNvPr id="19" name="Freeform 405"/>
              <p:cNvSpPr>
                <a:spLocks noEditPoints="1"/>
              </p:cNvSpPr>
              <p:nvPr/>
            </p:nvSpPr>
            <p:spPr bwMode="auto">
              <a:xfrm>
                <a:off x="4421" y="1250"/>
                <a:ext cx="1455" cy="1126"/>
              </a:xfrm>
              <a:custGeom>
                <a:avLst/>
                <a:gdLst>
                  <a:gd name="T0" fmla="*/ 2147483647 w 127"/>
                  <a:gd name="T1" fmla="*/ 2147483647 h 98"/>
                  <a:gd name="T2" fmla="*/ 2147483647 w 127"/>
                  <a:gd name="T3" fmla="*/ 2147483647 h 98"/>
                  <a:gd name="T4" fmla="*/ 2147483647 w 127"/>
                  <a:gd name="T5" fmla="*/ 2147483647 h 98"/>
                  <a:gd name="T6" fmla="*/ 2147483647 w 127"/>
                  <a:gd name="T7" fmla="*/ 2147483647 h 98"/>
                  <a:gd name="T8" fmla="*/ 2147483647 w 127"/>
                  <a:gd name="T9" fmla="*/ 0 h 98"/>
                  <a:gd name="T10" fmla="*/ 2147483647 w 127"/>
                  <a:gd name="T11" fmla="*/ 2147483647 h 98"/>
                  <a:gd name="T12" fmla="*/ 2147483647 w 127"/>
                  <a:gd name="T13" fmla="*/ 2147483647 h 98"/>
                  <a:gd name="T14" fmla="*/ 2147483647 w 127"/>
                  <a:gd name="T15" fmla="*/ 2147483647 h 98"/>
                  <a:gd name="T16" fmla="*/ 2147483647 w 127"/>
                  <a:gd name="T17" fmla="*/ 2147483647 h 98"/>
                  <a:gd name="T18" fmla="*/ 2147483647 w 127"/>
                  <a:gd name="T19" fmla="*/ 2147483647 h 98"/>
                  <a:gd name="T20" fmla="*/ 2147483647 w 127"/>
                  <a:gd name="T21" fmla="*/ 2147483647 h 98"/>
                  <a:gd name="T22" fmla="*/ 0 w 127"/>
                  <a:gd name="T23" fmla="*/ 2147483647 h 98"/>
                  <a:gd name="T24" fmla="*/ 2147483647 w 127"/>
                  <a:gd name="T25" fmla="*/ 0 h 98"/>
                  <a:gd name="T26" fmla="*/ 2147483647 w 127"/>
                  <a:gd name="T27" fmla="*/ 2147483647 h 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7"/>
                  <a:gd name="T43" fmla="*/ 0 h 98"/>
                  <a:gd name="T44" fmla="*/ 127 w 127"/>
                  <a:gd name="T45" fmla="*/ 98 h 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7" h="98">
                    <a:moveTo>
                      <a:pt x="111" y="89"/>
                    </a:moveTo>
                    <a:cubicBezTo>
                      <a:pt x="108" y="93"/>
                      <a:pt x="104" y="96"/>
                      <a:pt x="100" y="98"/>
                    </a:cubicBezTo>
                    <a:cubicBezTo>
                      <a:pt x="113" y="88"/>
                      <a:pt x="122" y="71"/>
                      <a:pt x="122" y="53"/>
                    </a:cubicBezTo>
                    <a:cubicBezTo>
                      <a:pt x="122" y="35"/>
                      <a:pt x="113" y="19"/>
                      <a:pt x="100" y="8"/>
                    </a:cubicBezTo>
                    <a:lnTo>
                      <a:pt x="104" y="0"/>
                    </a:lnTo>
                    <a:cubicBezTo>
                      <a:pt x="118" y="11"/>
                      <a:pt x="127" y="29"/>
                      <a:pt x="127" y="48"/>
                    </a:cubicBezTo>
                    <a:cubicBezTo>
                      <a:pt x="127" y="64"/>
                      <a:pt x="121" y="78"/>
                      <a:pt x="111" y="89"/>
                    </a:cubicBezTo>
                    <a:close/>
                    <a:moveTo>
                      <a:pt x="27" y="8"/>
                    </a:moveTo>
                    <a:cubicBezTo>
                      <a:pt x="14" y="19"/>
                      <a:pt x="5" y="35"/>
                      <a:pt x="5" y="53"/>
                    </a:cubicBezTo>
                    <a:cubicBezTo>
                      <a:pt x="5" y="71"/>
                      <a:pt x="14" y="88"/>
                      <a:pt x="27" y="98"/>
                    </a:cubicBezTo>
                    <a:cubicBezTo>
                      <a:pt x="23" y="96"/>
                      <a:pt x="19" y="93"/>
                      <a:pt x="16" y="89"/>
                    </a:cubicBezTo>
                    <a:cubicBezTo>
                      <a:pt x="6" y="78"/>
                      <a:pt x="0" y="64"/>
                      <a:pt x="0" y="48"/>
                    </a:cubicBezTo>
                    <a:cubicBezTo>
                      <a:pt x="0" y="29"/>
                      <a:pt x="9" y="11"/>
                      <a:pt x="23" y="0"/>
                    </a:cubicBezTo>
                    <a:lnTo>
                      <a:pt x="27" y="8"/>
                    </a:lnTo>
                    <a:close/>
                  </a:path>
                </a:pathLst>
              </a:custGeom>
              <a:solidFill>
                <a:srgbClr val="FFFFFF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Freeform 406"/>
              <p:cNvSpPr>
                <a:spLocks noEditPoints="1"/>
              </p:cNvSpPr>
              <p:nvPr/>
            </p:nvSpPr>
            <p:spPr bwMode="auto">
              <a:xfrm>
                <a:off x="4474" y="1330"/>
                <a:ext cx="1339" cy="1086"/>
              </a:xfrm>
              <a:custGeom>
                <a:avLst/>
                <a:gdLst>
                  <a:gd name="T0" fmla="*/ 2147483647 w 117"/>
                  <a:gd name="T1" fmla="*/ 2147483647 h 94"/>
                  <a:gd name="T2" fmla="*/ 2147483647 w 117"/>
                  <a:gd name="T3" fmla="*/ 2147483647 h 94"/>
                  <a:gd name="T4" fmla="*/ 2147483647 w 117"/>
                  <a:gd name="T5" fmla="*/ 2147483647 h 94"/>
                  <a:gd name="T6" fmla="*/ 2147483647 w 117"/>
                  <a:gd name="T7" fmla="*/ 2147483647 h 94"/>
                  <a:gd name="T8" fmla="*/ 2147483647 w 117"/>
                  <a:gd name="T9" fmla="*/ 0 h 94"/>
                  <a:gd name="T10" fmla="*/ 2147483647 w 117"/>
                  <a:gd name="T11" fmla="*/ 2147483647 h 94"/>
                  <a:gd name="T12" fmla="*/ 2147483647 w 117"/>
                  <a:gd name="T13" fmla="*/ 2147483647 h 94"/>
                  <a:gd name="T14" fmla="*/ 2147483647 w 117"/>
                  <a:gd name="T15" fmla="*/ 2147483647 h 94"/>
                  <a:gd name="T16" fmla="*/ 2147483647 w 117"/>
                  <a:gd name="T17" fmla="*/ 2147483647 h 94"/>
                  <a:gd name="T18" fmla="*/ 2147483647 w 117"/>
                  <a:gd name="T19" fmla="*/ 2147483647 h 94"/>
                  <a:gd name="T20" fmla="*/ 2147483647 w 117"/>
                  <a:gd name="T21" fmla="*/ 2147483647 h 94"/>
                  <a:gd name="T22" fmla="*/ 0 w 117"/>
                  <a:gd name="T23" fmla="*/ 2147483647 h 94"/>
                  <a:gd name="T24" fmla="*/ 2147483647 w 117"/>
                  <a:gd name="T25" fmla="*/ 0 h 94"/>
                  <a:gd name="T26" fmla="*/ 2147483647 w 117"/>
                  <a:gd name="T27" fmla="*/ 2147483647 h 9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7"/>
                  <a:gd name="T43" fmla="*/ 0 h 94"/>
                  <a:gd name="T44" fmla="*/ 117 w 117"/>
                  <a:gd name="T45" fmla="*/ 94 h 9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7" h="94">
                    <a:moveTo>
                      <a:pt x="95" y="90"/>
                    </a:moveTo>
                    <a:cubicBezTo>
                      <a:pt x="93" y="92"/>
                      <a:pt x="91" y="93"/>
                      <a:pt x="88" y="94"/>
                    </a:cubicBezTo>
                    <a:cubicBezTo>
                      <a:pt x="102" y="84"/>
                      <a:pt x="111" y="68"/>
                      <a:pt x="111" y="50"/>
                    </a:cubicBezTo>
                    <a:cubicBezTo>
                      <a:pt x="111" y="34"/>
                      <a:pt x="103" y="18"/>
                      <a:pt x="91" y="9"/>
                    </a:cubicBezTo>
                    <a:lnTo>
                      <a:pt x="95" y="0"/>
                    </a:lnTo>
                    <a:cubicBezTo>
                      <a:pt x="108" y="11"/>
                      <a:pt x="117" y="27"/>
                      <a:pt x="117" y="45"/>
                    </a:cubicBezTo>
                    <a:cubicBezTo>
                      <a:pt x="117" y="63"/>
                      <a:pt x="108" y="80"/>
                      <a:pt x="95" y="90"/>
                    </a:cubicBezTo>
                    <a:close/>
                    <a:moveTo>
                      <a:pt x="26" y="9"/>
                    </a:moveTo>
                    <a:cubicBezTo>
                      <a:pt x="14" y="19"/>
                      <a:pt x="6" y="34"/>
                      <a:pt x="6" y="50"/>
                    </a:cubicBezTo>
                    <a:cubicBezTo>
                      <a:pt x="6" y="68"/>
                      <a:pt x="15" y="84"/>
                      <a:pt x="29" y="94"/>
                    </a:cubicBezTo>
                    <a:cubicBezTo>
                      <a:pt x="26" y="93"/>
                      <a:pt x="24" y="92"/>
                      <a:pt x="22" y="90"/>
                    </a:cubicBezTo>
                    <a:cubicBezTo>
                      <a:pt x="9" y="80"/>
                      <a:pt x="0" y="63"/>
                      <a:pt x="0" y="45"/>
                    </a:cubicBezTo>
                    <a:cubicBezTo>
                      <a:pt x="0" y="27"/>
                      <a:pt x="9" y="11"/>
                      <a:pt x="22" y="0"/>
                    </a:cubicBezTo>
                    <a:lnTo>
                      <a:pt x="26" y="9"/>
                    </a:lnTo>
                    <a:close/>
                  </a:path>
                </a:pathLst>
              </a:custGeom>
              <a:solidFill>
                <a:srgbClr val="0074C5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407"/>
              <p:cNvSpPr>
                <a:spLocks noEditPoints="1"/>
              </p:cNvSpPr>
              <p:nvPr/>
            </p:nvSpPr>
            <p:spPr bwMode="auto">
              <a:xfrm>
                <a:off x="4537" y="1434"/>
                <a:ext cx="1204" cy="1000"/>
              </a:xfrm>
              <a:custGeom>
                <a:avLst/>
                <a:gdLst>
                  <a:gd name="T0" fmla="*/ 2147483647 w 105"/>
                  <a:gd name="T1" fmla="*/ 2147483647 h 87"/>
                  <a:gd name="T2" fmla="*/ 2147483647 w 105"/>
                  <a:gd name="T3" fmla="*/ 2147483647 h 87"/>
                  <a:gd name="T4" fmla="*/ 2147483647 w 105"/>
                  <a:gd name="T5" fmla="*/ 2147483647 h 87"/>
                  <a:gd name="T6" fmla="*/ 2147483647 w 105"/>
                  <a:gd name="T7" fmla="*/ 2147483647 h 87"/>
                  <a:gd name="T8" fmla="*/ 2147483647 w 105"/>
                  <a:gd name="T9" fmla="*/ 0 h 87"/>
                  <a:gd name="T10" fmla="*/ 2147483647 w 105"/>
                  <a:gd name="T11" fmla="*/ 2147483647 h 87"/>
                  <a:gd name="T12" fmla="*/ 2147483647 w 105"/>
                  <a:gd name="T13" fmla="*/ 2147483647 h 87"/>
                  <a:gd name="T14" fmla="*/ 2147483647 w 105"/>
                  <a:gd name="T15" fmla="*/ 2147483647 h 87"/>
                  <a:gd name="T16" fmla="*/ 2147483647 w 105"/>
                  <a:gd name="T17" fmla="*/ 2147483647 h 87"/>
                  <a:gd name="T18" fmla="*/ 2147483647 w 105"/>
                  <a:gd name="T19" fmla="*/ 2147483647 h 87"/>
                  <a:gd name="T20" fmla="*/ 2147483647 w 105"/>
                  <a:gd name="T21" fmla="*/ 2147483647 h 87"/>
                  <a:gd name="T22" fmla="*/ 0 w 105"/>
                  <a:gd name="T23" fmla="*/ 2147483647 h 87"/>
                  <a:gd name="T24" fmla="*/ 2147483647 w 105"/>
                  <a:gd name="T25" fmla="*/ 0 h 87"/>
                  <a:gd name="T26" fmla="*/ 2147483647 w 105"/>
                  <a:gd name="T27" fmla="*/ 2147483647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05"/>
                  <a:gd name="T43" fmla="*/ 0 h 87"/>
                  <a:gd name="T44" fmla="*/ 105 w 105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05" h="87">
                    <a:moveTo>
                      <a:pt x="82" y="85"/>
                    </a:moveTo>
                    <a:cubicBezTo>
                      <a:pt x="81" y="86"/>
                      <a:pt x="79" y="86"/>
                      <a:pt x="78" y="87"/>
                    </a:cubicBezTo>
                    <a:cubicBezTo>
                      <a:pt x="91" y="79"/>
                      <a:pt x="100" y="64"/>
                      <a:pt x="100" y="47"/>
                    </a:cubicBezTo>
                    <a:cubicBezTo>
                      <a:pt x="100" y="31"/>
                      <a:pt x="93" y="17"/>
                      <a:pt x="81" y="8"/>
                    </a:cubicBezTo>
                    <a:lnTo>
                      <a:pt x="85" y="0"/>
                    </a:lnTo>
                    <a:cubicBezTo>
                      <a:pt x="97" y="9"/>
                      <a:pt x="105" y="25"/>
                      <a:pt x="105" y="41"/>
                    </a:cubicBezTo>
                    <a:cubicBezTo>
                      <a:pt x="105" y="59"/>
                      <a:pt x="96" y="75"/>
                      <a:pt x="82" y="85"/>
                    </a:cubicBezTo>
                    <a:close/>
                    <a:moveTo>
                      <a:pt x="24" y="8"/>
                    </a:moveTo>
                    <a:cubicBezTo>
                      <a:pt x="12" y="17"/>
                      <a:pt x="5" y="31"/>
                      <a:pt x="5" y="47"/>
                    </a:cubicBezTo>
                    <a:cubicBezTo>
                      <a:pt x="5" y="64"/>
                      <a:pt x="14" y="79"/>
                      <a:pt x="27" y="87"/>
                    </a:cubicBezTo>
                    <a:cubicBezTo>
                      <a:pt x="26" y="86"/>
                      <a:pt x="24" y="86"/>
                      <a:pt x="23" y="85"/>
                    </a:cubicBezTo>
                    <a:cubicBezTo>
                      <a:pt x="9" y="75"/>
                      <a:pt x="0" y="59"/>
                      <a:pt x="0" y="41"/>
                    </a:cubicBezTo>
                    <a:cubicBezTo>
                      <a:pt x="0" y="25"/>
                      <a:pt x="8" y="10"/>
                      <a:pt x="20" y="0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EB3D00"/>
              </a:solidFill>
              <a:ln w="17463" cap="rnd">
                <a:solidFill>
                  <a:srgbClr val="C0C165"/>
                </a:solidFill>
                <a:round/>
                <a:headEnd/>
                <a:tailEnd/>
              </a:ln>
            </p:spPr>
            <p:txBody>
              <a:bodyPr lIns="101780" tIns="50892" rIns="101780" bIns="50892"/>
              <a:lstStyle>
                <a:defPPr>
                  <a:defRPr lang="ru-RU"/>
                </a:defPPr>
                <a:lvl1pPr marL="0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89626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79252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68878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8503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948129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337755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27381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117007" algn="l" defTabSz="779252" rtl="0" eaLnBrk="1" latinLnBrk="0" hangingPunct="1"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50081">
                  <a:defRPr/>
                </a:pPr>
                <a:endParaRPr lang="ru-RU" sz="8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Oval 408"/>
            <p:cNvSpPr>
              <a:spLocks noChangeArrowheads="1"/>
            </p:cNvSpPr>
            <p:nvPr/>
          </p:nvSpPr>
          <p:spPr bwMode="auto">
            <a:xfrm>
              <a:off x="10180281" y="267857"/>
              <a:ext cx="34411" cy="29080"/>
            </a:xfrm>
            <a:prstGeom prst="ellipse">
              <a:avLst/>
            </a:prstGeom>
            <a:solidFill>
              <a:srgbClr val="FDFA0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Oval 409"/>
            <p:cNvSpPr>
              <a:spLocks noChangeArrowheads="1"/>
            </p:cNvSpPr>
            <p:nvPr/>
          </p:nvSpPr>
          <p:spPr bwMode="auto">
            <a:xfrm>
              <a:off x="9653660" y="265319"/>
              <a:ext cx="33034" cy="29080"/>
            </a:xfrm>
            <a:prstGeom prst="ellipse">
              <a:avLst/>
            </a:prstGeom>
            <a:solidFill>
              <a:srgbClr val="EFEC50"/>
            </a:solidFill>
            <a:ln w="0">
              <a:solidFill>
                <a:srgbClr val="24211D"/>
              </a:solidFill>
              <a:round/>
              <a:headEnd/>
              <a:tailEnd/>
            </a:ln>
          </p:spPr>
          <p:txBody>
            <a:bodyPr lIns="101752" tIns="50877" rIns="101752" bIns="50877"/>
            <a:lstStyle>
              <a:defPPr>
                <a:defRPr lang="ru-RU"/>
              </a:defPPr>
              <a:lvl1pPr marL="0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89626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79252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68878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8503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948129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37755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27381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117007" algn="l" defTabSz="779252" rtl="0" eaLnBrk="1" latinLnBrk="0" hangingPunct="1"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50081">
                <a:defRPr/>
              </a:pPr>
              <a:endParaRPr lang="en-US" sz="8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3" name="Прямоугольник 372"/>
          <p:cNvSpPr/>
          <p:nvPr/>
        </p:nvSpPr>
        <p:spPr>
          <a:xfrm>
            <a:off x="6530" y="732343"/>
            <a:ext cx="2887422" cy="2328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метеопараметров</a:t>
            </a:r>
          </a:p>
        </p:txBody>
      </p:sp>
      <p:sp>
        <p:nvSpPr>
          <p:cNvPr id="374" name="Text Box 2"/>
          <p:cNvSpPr txBox="1">
            <a:spLocks noChangeArrowheads="1"/>
          </p:cNvSpPr>
          <p:nvPr/>
        </p:nvSpPr>
        <p:spPr bwMode="auto">
          <a:xfrm>
            <a:off x="-7937" y="-117"/>
            <a:ext cx="12199937" cy="723106"/>
          </a:xfrm>
          <a:prstGeom prst="rect">
            <a:avLst/>
          </a:prstGeom>
          <a:solidFill>
            <a:srgbClr val="204D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55" tIns="38928" rIns="77855" bIns="38928" anchor="ctr"/>
          <a:lstStyle>
            <a:defPPr>
              <a:defRPr lang="ru-RU"/>
            </a:defPPr>
            <a:lvl1pPr algn="ctr" defTabSz="778206" fontAlgn="base">
              <a:spcBef>
                <a:spcPct val="0"/>
              </a:spcBef>
              <a:spcAft>
                <a:spcPct val="0"/>
              </a:spcAft>
              <a:defRPr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89626" defTabSz="779252" fontAlgn="base">
              <a:spcBef>
                <a:spcPct val="0"/>
              </a:spcBef>
              <a:spcAft>
                <a:spcPct val="0"/>
              </a:spcAft>
              <a:defRPr sz="1500"/>
            </a:lvl2pPr>
            <a:lvl3pPr marL="779252" defTabSz="779252" fontAlgn="base">
              <a:spcBef>
                <a:spcPct val="0"/>
              </a:spcBef>
              <a:spcAft>
                <a:spcPct val="0"/>
              </a:spcAft>
              <a:defRPr sz="1500"/>
            </a:lvl3pPr>
            <a:lvl4pPr marL="1168878" defTabSz="779252" fontAlgn="base">
              <a:spcBef>
                <a:spcPct val="0"/>
              </a:spcBef>
              <a:spcAft>
                <a:spcPct val="0"/>
              </a:spcAft>
              <a:defRPr sz="1500"/>
            </a:lvl4pPr>
            <a:lvl5pPr marL="1558503" defTabSz="779252" fontAlgn="base">
              <a:spcBef>
                <a:spcPct val="0"/>
              </a:spcBef>
              <a:spcAft>
                <a:spcPct val="0"/>
              </a:spcAft>
              <a:defRPr sz="1500"/>
            </a:lvl5pPr>
            <a:lvl6pPr marL="1948129" defTabSz="779252">
              <a:defRPr sz="1500"/>
            </a:lvl6pPr>
            <a:lvl7pPr marL="2337755" defTabSz="779252">
              <a:defRPr sz="1500"/>
            </a:lvl7pPr>
            <a:lvl8pPr marL="2727381" defTabSz="779252">
              <a:defRPr sz="1500"/>
            </a:lvl8pPr>
            <a:lvl9pPr marL="3117007" defTabSz="779252">
              <a:defRPr sz="1500"/>
            </a:lvl9pPr>
          </a:lstStyle>
          <a:p>
            <a:r>
              <a:rPr 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ПОСЛЕДСТВИЙ (МОДЕЛЬ) ПОДТОПЛЕНИЯ</a:t>
            </a:r>
            <a:endParaRPr lang="ru-RU" i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КУДЕПСТА МО СОЧИ КРАСНОДАРСКОГО 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ru-RU" altLang="ru-RU" kern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17.11.2023</a:t>
            </a:r>
            <a:r>
              <a:rPr lang="ru-RU" altLang="ru-RU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5" name="Rectangle 152"/>
          <p:cNvSpPr>
            <a:spLocks noChangeArrowheads="1"/>
          </p:cNvSpPr>
          <p:nvPr/>
        </p:nvSpPr>
        <p:spPr bwMode="auto">
          <a:xfrm>
            <a:off x="10454066" y="6303032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2554" tIns="0" rIns="22554" bIns="0" anchor="ctr">
            <a:spAutoFit/>
          </a:bodyPr>
          <a:lstStyle/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МЧС России по Краснодарскому краю</a:t>
            </a:r>
            <a:endParaRPr lang="ru-RU" altLang="ru-RU" sz="700" i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 № 7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16:00 16.11.2023 </a:t>
            </a:r>
          </a:p>
          <a:p>
            <a:pPr lvl="0" defTabSz="1727942">
              <a:spcBef>
                <a:spcPct val="0"/>
              </a:spcBef>
            </a:pPr>
            <a:r>
              <a:rPr lang="ru-RU" alt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Исп. А.В. Попов</a:t>
            </a:r>
          </a:p>
          <a:p>
            <a:pPr lvl="0" defTabSz="1727942">
              <a:spcBef>
                <a:spcPct val="0"/>
              </a:spcBef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3220-5507</a:t>
            </a:r>
            <a:endPara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6" name="Прямоугольник 375"/>
          <p:cNvSpPr/>
          <p:nvPr/>
        </p:nvSpPr>
        <p:spPr>
          <a:xfrm>
            <a:off x="6531" y="965174"/>
            <a:ext cx="2890237" cy="15973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7" name="Прямоугольник 376"/>
          <p:cNvSpPr/>
          <p:nvPr/>
        </p:nvSpPr>
        <p:spPr>
          <a:xfrm>
            <a:off x="6531" y="2807252"/>
            <a:ext cx="2890237" cy="1586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8" name="Таблица 3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40547"/>
              </p:ext>
            </p:extLst>
          </p:nvPr>
        </p:nvGraphicFramePr>
        <p:xfrm>
          <a:off x="10411721" y="2017974"/>
          <a:ext cx="1717074" cy="2022312"/>
        </p:xfrm>
        <a:graphic>
          <a:graphicData uri="http://schemas.openxmlformats.org/drawingml/2006/table">
            <a:tbl>
              <a:tblPr/>
              <a:tblGrid>
                <a:gridCol w="1717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гидропост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АГК-162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ОЯ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19,4 м</a:t>
                      </a:r>
                      <a:endParaRPr lang="ru-RU" sz="1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912">
                <a:tc>
                  <a:txBody>
                    <a:bodyPr/>
                    <a:lstStyle/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16,9 (-0,1)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17,03 (0,13)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17,1 (0,07)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17,2 (0,1)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81DF8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16,9 (-0,3)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ноября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17,3 (0,4) м</a:t>
                      </a:r>
                    </a:p>
                    <a:p>
                      <a:pPr marL="0" marR="0" lvl="0" indent="0" algn="ctr" defTabSz="300720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243">
                <a:tc>
                  <a:txBody>
                    <a:bodyPr/>
                    <a:lstStyle/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на 17.10.2023  </a:t>
                      </a:r>
                    </a:p>
                    <a:p>
                      <a:pPr marL="0" marR="0" lvl="0" indent="0" algn="ctr" defTabSz="30274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18,25( 1,35)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9" name="Text Box 97"/>
          <p:cNvSpPr txBox="1">
            <a:spLocks noChangeArrowheads="1"/>
          </p:cNvSpPr>
          <p:nvPr/>
        </p:nvSpPr>
        <p:spPr bwMode="auto">
          <a:xfrm>
            <a:off x="10109626" y="4153940"/>
            <a:ext cx="1888067" cy="32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0647" tIns="85325" rIns="170647" bIns="8532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380" name="Text Box 97"/>
          <p:cNvSpPr txBox="1">
            <a:spLocks noChangeArrowheads="1"/>
          </p:cNvSpPr>
          <p:nvPr/>
        </p:nvSpPr>
        <p:spPr bwMode="auto">
          <a:xfrm>
            <a:off x="10243871" y="4786265"/>
            <a:ext cx="78443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altLang="ru-RU" sz="1000" b="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гидропост</a:t>
            </a:r>
            <a:endParaRPr lang="ru-RU" altLang="ru-RU" sz="1000" b="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AutoShape 9"/>
          <p:cNvSpPr>
            <a:spLocks noChangeArrowheads="1"/>
          </p:cNvSpPr>
          <p:nvPr/>
        </p:nvSpPr>
        <p:spPr bwMode="auto">
          <a:xfrm>
            <a:off x="10003135" y="4836257"/>
            <a:ext cx="169407" cy="126609"/>
          </a:xfrm>
          <a:prstGeom prst="triangle">
            <a:avLst>
              <a:gd name="adj" fmla="val 49991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1253" tIns="45623" rIns="91253" bIns="45623" anchor="ctr"/>
          <a:lstStyle/>
          <a:p>
            <a:endParaRPr lang="ru-RU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Прямоугольник 381"/>
          <p:cNvSpPr/>
          <p:nvPr/>
        </p:nvSpPr>
        <p:spPr bwMode="auto">
          <a:xfrm>
            <a:off x="10013685" y="5068305"/>
            <a:ext cx="150282" cy="150284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Прямоугольник 382"/>
          <p:cNvSpPr/>
          <p:nvPr/>
        </p:nvSpPr>
        <p:spPr bwMode="auto">
          <a:xfrm>
            <a:off x="10013685" y="5287209"/>
            <a:ext cx="148167" cy="1333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Text Box 97"/>
          <p:cNvSpPr txBox="1">
            <a:spLocks noChangeArrowheads="1"/>
          </p:cNvSpPr>
          <p:nvPr/>
        </p:nvSpPr>
        <p:spPr bwMode="auto">
          <a:xfrm>
            <a:off x="10243871" y="5030151"/>
            <a:ext cx="887029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подтоплено</a:t>
            </a:r>
          </a:p>
        </p:txBody>
      </p:sp>
      <p:sp>
        <p:nvSpPr>
          <p:cNvPr id="385" name="Text Box 97"/>
          <p:cNvSpPr txBox="1">
            <a:spLocks noChangeArrowheads="1"/>
          </p:cNvSpPr>
          <p:nvPr/>
        </p:nvSpPr>
        <p:spPr bwMode="auto">
          <a:xfrm>
            <a:off x="10243871" y="5240587"/>
            <a:ext cx="1920966" cy="2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прогнозируется подтопление</a:t>
            </a:r>
          </a:p>
        </p:txBody>
      </p:sp>
      <p:sp>
        <p:nvSpPr>
          <p:cNvPr id="386" name="Text Box 97"/>
          <p:cNvSpPr txBox="1">
            <a:spLocks noChangeArrowheads="1"/>
          </p:cNvSpPr>
          <p:nvPr/>
        </p:nvSpPr>
        <p:spPr bwMode="auto">
          <a:xfrm>
            <a:off x="10121848" y="5402788"/>
            <a:ext cx="1553737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зона подтопления</a:t>
            </a:r>
          </a:p>
        </p:txBody>
      </p:sp>
      <p:sp>
        <p:nvSpPr>
          <p:cNvPr id="387" name="Полилиния 386"/>
          <p:cNvSpPr/>
          <p:nvPr/>
        </p:nvSpPr>
        <p:spPr>
          <a:xfrm>
            <a:off x="10038143" y="5511832"/>
            <a:ext cx="148568" cy="108099"/>
          </a:xfrm>
          <a:custGeom>
            <a:avLst/>
            <a:gdLst>
              <a:gd name="connsiteX0" fmla="*/ 0 w 325925"/>
              <a:gd name="connsiteY0" fmla="*/ 73060 h 244640"/>
              <a:gd name="connsiteX1" fmla="*/ 0 w 325925"/>
              <a:gd name="connsiteY1" fmla="*/ 73060 h 244640"/>
              <a:gd name="connsiteX2" fmla="*/ 262551 w 325925"/>
              <a:gd name="connsiteY2" fmla="*/ 236022 h 244640"/>
              <a:gd name="connsiteX3" fmla="*/ 325925 w 325925"/>
              <a:gd name="connsiteY3" fmla="*/ 199808 h 244640"/>
              <a:gd name="connsiteX4" fmla="*/ 298764 w 325925"/>
              <a:gd name="connsiteY4" fmla="*/ 54953 h 244640"/>
              <a:gd name="connsiteX5" fmla="*/ 280657 w 325925"/>
              <a:gd name="connsiteY5" fmla="*/ 27792 h 244640"/>
              <a:gd name="connsiteX6" fmla="*/ 226337 w 325925"/>
              <a:gd name="connsiteY6" fmla="*/ 632 h 244640"/>
              <a:gd name="connsiteX7" fmla="*/ 81481 w 325925"/>
              <a:gd name="connsiteY7" fmla="*/ 27792 h 244640"/>
              <a:gd name="connsiteX8" fmla="*/ 45267 w 325925"/>
              <a:gd name="connsiteY8" fmla="*/ 73060 h 244640"/>
              <a:gd name="connsiteX9" fmla="*/ 0 w 325925"/>
              <a:gd name="connsiteY9" fmla="*/ 73060 h 2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925" h="244640">
                <a:moveTo>
                  <a:pt x="0" y="73060"/>
                </a:moveTo>
                <a:lnTo>
                  <a:pt x="0" y="73060"/>
                </a:lnTo>
                <a:cubicBezTo>
                  <a:pt x="87517" y="127381"/>
                  <a:pt x="169897" y="191019"/>
                  <a:pt x="262551" y="236022"/>
                </a:cubicBezTo>
                <a:cubicBezTo>
                  <a:pt x="314355" y="261184"/>
                  <a:pt x="317268" y="225779"/>
                  <a:pt x="325925" y="199808"/>
                </a:cubicBezTo>
                <a:cubicBezTo>
                  <a:pt x="322739" y="167949"/>
                  <a:pt x="321574" y="89169"/>
                  <a:pt x="298764" y="54953"/>
                </a:cubicBezTo>
                <a:cubicBezTo>
                  <a:pt x="292728" y="45899"/>
                  <a:pt x="288351" y="35486"/>
                  <a:pt x="280657" y="27792"/>
                </a:cubicBezTo>
                <a:cubicBezTo>
                  <a:pt x="263107" y="10241"/>
                  <a:pt x="248428" y="7995"/>
                  <a:pt x="226337" y="632"/>
                </a:cubicBezTo>
                <a:cubicBezTo>
                  <a:pt x="205508" y="2234"/>
                  <a:pt x="111594" y="-9850"/>
                  <a:pt x="81481" y="27792"/>
                </a:cubicBezTo>
                <a:cubicBezTo>
                  <a:pt x="46674" y="71301"/>
                  <a:pt x="105810" y="42789"/>
                  <a:pt x="45267" y="73060"/>
                </a:cubicBezTo>
                <a:cubicBezTo>
                  <a:pt x="36731" y="77328"/>
                  <a:pt x="7544" y="73060"/>
                  <a:pt x="0" y="73060"/>
                </a:cubicBezTo>
                <a:close/>
              </a:path>
            </a:pathLst>
          </a:custGeom>
          <a:solidFill>
            <a:srgbClr val="00B0F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TextBox 5"/>
          <p:cNvSpPr txBox="1">
            <a:spLocks noChangeArrowheads="1"/>
          </p:cNvSpPr>
          <p:nvPr/>
        </p:nvSpPr>
        <p:spPr bwMode="auto">
          <a:xfrm>
            <a:off x="10944336" y="4531557"/>
            <a:ext cx="1154718" cy="2386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1980" rIns="0" bIns="4198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населенный пункт</a:t>
            </a:r>
          </a:p>
        </p:txBody>
      </p:sp>
      <p:sp>
        <p:nvSpPr>
          <p:cNvPr id="389" name="Прямоугольная выноска 388"/>
          <p:cNvSpPr>
            <a:spLocks noChangeArrowheads="1"/>
          </p:cNvSpPr>
          <p:nvPr/>
        </p:nvSpPr>
        <p:spPr bwMode="auto">
          <a:xfrm>
            <a:off x="10027366" y="4560929"/>
            <a:ext cx="840577" cy="203664"/>
          </a:xfrm>
          <a:prstGeom prst="wedgeRectCallout">
            <a:avLst>
              <a:gd name="adj1" fmla="val -7762"/>
              <a:gd name="adj2" fmla="val -3969"/>
            </a:avLst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 wrap="square" lIns="49289" tIns="24647" rIns="49289" bIns="24647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п. Кудепста</a:t>
            </a:r>
            <a:endParaRPr lang="ru-RU" altLang="ru-RU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0" name="Прямая соединительная линия 389"/>
          <p:cNvCxnSpPr/>
          <p:nvPr/>
        </p:nvCxnSpPr>
        <p:spPr>
          <a:xfrm>
            <a:off x="10035342" y="5749131"/>
            <a:ext cx="14856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Text Box 97"/>
          <p:cNvSpPr txBox="1">
            <a:spLocks noChangeArrowheads="1"/>
          </p:cNvSpPr>
          <p:nvPr/>
        </p:nvSpPr>
        <p:spPr bwMode="auto">
          <a:xfrm>
            <a:off x="10125167" y="5568996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автодороги</a:t>
            </a:r>
          </a:p>
        </p:txBody>
      </p:sp>
      <p:cxnSp>
        <p:nvCxnSpPr>
          <p:cNvPr id="392" name="Прямая соединительная линия 391"/>
          <p:cNvCxnSpPr/>
          <p:nvPr/>
        </p:nvCxnSpPr>
        <p:spPr>
          <a:xfrm>
            <a:off x="10038007" y="5930853"/>
            <a:ext cx="148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Text Box 97"/>
          <p:cNvSpPr txBox="1">
            <a:spLocks noChangeArrowheads="1"/>
          </p:cNvSpPr>
          <p:nvPr/>
        </p:nvSpPr>
        <p:spPr bwMode="auto">
          <a:xfrm>
            <a:off x="10127832" y="5750718"/>
            <a:ext cx="2039670" cy="32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70627" tIns="85315" rIns="170627" bIns="85315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подтопленные ж/д пути</a:t>
            </a:r>
          </a:p>
        </p:txBody>
      </p:sp>
      <p:sp>
        <p:nvSpPr>
          <p:cNvPr id="394" name="Rectangle 8"/>
          <p:cNvSpPr>
            <a:spLocks noChangeArrowheads="1"/>
          </p:cNvSpPr>
          <p:nvPr/>
        </p:nvSpPr>
        <p:spPr bwMode="auto">
          <a:xfrm>
            <a:off x="444911" y="3213359"/>
            <a:ext cx="1199626" cy="18030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41399" tIns="20702" rIns="41399" bIns="20702">
            <a:spAutoFit/>
          </a:bodyPr>
          <a:lstStyle>
            <a:defPPr>
              <a:defRPr lang="ru-RU"/>
            </a:defPPr>
            <a:lvl1pPr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341313" indent="1158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684213" indent="2301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027113" indent="3444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370013" indent="458788" algn="l" defTabSz="684213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п. Кудепста</a:t>
            </a:r>
            <a:endParaRPr lang="ru-RU" altLang="ru-RU" sz="9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5" name="Прямая со стрелкой 394"/>
          <p:cNvCxnSpPr>
            <a:cxnSpLocks/>
          </p:cNvCxnSpPr>
          <p:nvPr/>
        </p:nvCxnSpPr>
        <p:spPr>
          <a:xfrm flipH="1" flipV="1">
            <a:off x="6862439" y="5256742"/>
            <a:ext cx="1011544" cy="358712"/>
          </a:xfrm>
          <a:prstGeom prst="straightConnector1">
            <a:avLst/>
          </a:prstGeom>
          <a:ln w="22225">
            <a:solidFill>
              <a:srgbClr val="181DF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6" name="TextBox 454"/>
          <p:cNvSpPr txBox="1"/>
          <p:nvPr/>
        </p:nvSpPr>
        <p:spPr>
          <a:xfrm rot="1234057">
            <a:off x="6690688" y="5007288"/>
            <a:ext cx="2039670" cy="53429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02405" tIns="51203" rIns="102405" bIns="5120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879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  <a:r>
              <a:rPr lang="ru-RU" sz="1400" b="1" dirty="0" smtClean="0">
                <a:solidFill>
                  <a:srgbClr val="181D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Кудепста</a:t>
            </a:r>
            <a:endParaRPr lang="ru-RU" sz="1400" b="1" dirty="0">
              <a:solidFill>
                <a:srgbClr val="181D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7" name="Прямоугольник 396"/>
          <p:cNvSpPr/>
          <p:nvPr/>
        </p:nvSpPr>
        <p:spPr>
          <a:xfrm>
            <a:off x="5282377" y="2303970"/>
            <a:ext cx="1890210" cy="25857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948" tIns="52973" rIns="105948" bIns="52973" rtlCol="0" anchor="ctr"/>
          <a:lstStyle/>
          <a:p>
            <a:pPr algn="ctr"/>
            <a:r>
              <a:rPr lang="ru-RU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п.Кудепста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Прямоугольная выноска 397"/>
          <p:cNvSpPr/>
          <p:nvPr/>
        </p:nvSpPr>
        <p:spPr>
          <a:xfrm>
            <a:off x="3906507" y="5339798"/>
            <a:ext cx="1888245" cy="865693"/>
          </a:xfrm>
          <a:prstGeom prst="wedgeRectCallout">
            <a:avLst>
              <a:gd name="adj1" fmla="val -21372"/>
              <a:gd name="adj2" fmla="val -167562"/>
            </a:avLst>
          </a:prstGeom>
          <a:solidFill>
            <a:srgbClr val="FFFF00"/>
          </a:soli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lIns="85293" tIns="42650" rIns="85293" bIns="42650"/>
          <a:lstStyle/>
          <a:p>
            <a:pPr algn="ctr"/>
            <a:r>
              <a:rPr lang="ru-RU" sz="1000" dirty="0">
                <a:latin typeface="Times New Roman"/>
                <a:ea typeface="Times New Roman"/>
              </a:rPr>
              <a:t>При уровне </a:t>
            </a:r>
            <a:r>
              <a:rPr lang="ru-RU" sz="1000" dirty="0" smtClean="0">
                <a:latin typeface="Times New Roman"/>
                <a:ea typeface="Times New Roman"/>
              </a:rPr>
              <a:t>21 </a:t>
            </a:r>
            <a:r>
              <a:rPr lang="ru-RU" sz="1000" dirty="0">
                <a:latin typeface="Times New Roman"/>
                <a:ea typeface="Times New Roman"/>
              </a:rPr>
              <a:t>м прогнозируется подтопление </a:t>
            </a:r>
            <a:r>
              <a:rPr lang="ru-RU" sz="1000" dirty="0" smtClean="0">
                <a:latin typeface="Times New Roman"/>
                <a:ea typeface="Times New Roman"/>
              </a:rPr>
              <a:t>10 </a:t>
            </a:r>
            <a:r>
              <a:rPr lang="ru-RU" sz="1000" dirty="0">
                <a:latin typeface="Times New Roman"/>
                <a:ea typeface="Times New Roman"/>
              </a:rPr>
              <a:t>приусадебных участков, </a:t>
            </a:r>
            <a:r>
              <a:rPr lang="ru-RU" sz="1000" dirty="0" smtClean="0">
                <a:latin typeface="Times New Roman"/>
                <a:ea typeface="Times New Roman"/>
              </a:rPr>
              <a:t>подтопление 1 домов.</a:t>
            </a:r>
            <a:endParaRPr lang="ru-RU" sz="1000" dirty="0">
              <a:latin typeface="Times New Roman"/>
              <a:ea typeface="Times New Roman"/>
            </a:endParaRPr>
          </a:p>
        </p:txBody>
      </p:sp>
      <p:pic>
        <p:nvPicPr>
          <p:cNvPr id="399" name="Рисунок 3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4" y="2803277"/>
            <a:ext cx="163016" cy="15943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0" name="Прямоугольник 399"/>
          <p:cNvSpPr/>
          <p:nvPr/>
        </p:nvSpPr>
        <p:spPr>
          <a:xfrm>
            <a:off x="6531" y="2562550"/>
            <a:ext cx="2890236" cy="24072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5" tIns="60957" rIns="121915" bIns="60957" rtlCol="0" anchor="ctr"/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высот</a:t>
            </a:r>
          </a:p>
        </p:txBody>
      </p:sp>
      <p:pic>
        <p:nvPicPr>
          <p:cNvPr id="401" name="Рисунок 40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8" y="967691"/>
            <a:ext cx="2875429" cy="1590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3" name="Прямоугольник 412"/>
          <p:cNvSpPr/>
          <p:nvPr/>
        </p:nvSpPr>
        <p:spPr bwMode="auto">
          <a:xfrm>
            <a:off x="4407715" y="3489521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Прямоугольник 413"/>
          <p:cNvSpPr/>
          <p:nvPr/>
        </p:nvSpPr>
        <p:spPr bwMode="auto">
          <a:xfrm>
            <a:off x="4078194" y="4095908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Прямоугольник 414"/>
          <p:cNvSpPr/>
          <p:nvPr/>
        </p:nvSpPr>
        <p:spPr bwMode="auto">
          <a:xfrm>
            <a:off x="4348465" y="3802680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Прямоугольник 415"/>
          <p:cNvSpPr/>
          <p:nvPr/>
        </p:nvSpPr>
        <p:spPr bwMode="auto">
          <a:xfrm>
            <a:off x="4171561" y="3819570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Прямоугольник 416"/>
          <p:cNvSpPr/>
          <p:nvPr/>
        </p:nvSpPr>
        <p:spPr bwMode="auto">
          <a:xfrm>
            <a:off x="4279281" y="3649348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Прямоугольник 421"/>
          <p:cNvSpPr/>
          <p:nvPr/>
        </p:nvSpPr>
        <p:spPr bwMode="auto">
          <a:xfrm>
            <a:off x="4514230" y="3604971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Прямоугольник 422"/>
          <p:cNvSpPr/>
          <p:nvPr/>
        </p:nvSpPr>
        <p:spPr bwMode="auto">
          <a:xfrm>
            <a:off x="4347260" y="4088352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Прямоугольник 423"/>
          <p:cNvSpPr/>
          <p:nvPr/>
        </p:nvSpPr>
        <p:spPr bwMode="auto">
          <a:xfrm>
            <a:off x="4518604" y="3963713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Прямоугольник 424"/>
          <p:cNvSpPr/>
          <p:nvPr/>
        </p:nvSpPr>
        <p:spPr bwMode="auto">
          <a:xfrm>
            <a:off x="4278076" y="3935020"/>
            <a:ext cx="107720" cy="116064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Прямоугольник 425"/>
          <p:cNvSpPr/>
          <p:nvPr/>
        </p:nvSpPr>
        <p:spPr bwMode="auto">
          <a:xfrm>
            <a:off x="4732130" y="3854617"/>
            <a:ext cx="118499" cy="109096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719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12025</TotalTime>
  <Words>1313</Words>
  <Application>Microsoft Office PowerPoint</Application>
  <PresentationFormat>Широкоэкранный</PresentationFormat>
  <Paragraphs>413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Родионов Александр Александрович</dc:creator>
  <cp:lastModifiedBy>ARM_9</cp:lastModifiedBy>
  <cp:revision>951</cp:revision>
  <cp:lastPrinted>2021-03-15T10:30:35Z</cp:lastPrinted>
  <dcterms:created xsi:type="dcterms:W3CDTF">2019-08-03T04:06:07Z</dcterms:created>
  <dcterms:modified xsi:type="dcterms:W3CDTF">2023-11-16T14:34:04Z</dcterms:modified>
</cp:coreProperties>
</file>