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71" r:id="rId2"/>
    <p:sldId id="268" r:id="rId3"/>
    <p:sldId id="272" r:id="rId4"/>
    <p:sldId id="273" r:id="rId5"/>
    <p:sldId id="270" r:id="rId6"/>
    <p:sldId id="275" r:id="rId7"/>
    <p:sldId id="269" r:id="rId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03BD"/>
    <a:srgbClr val="F9F8D6"/>
    <a:srgbClr val="EEF0D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46F890A9-2807-4EBB-B81D-B2AA78EC7F39}" styleName="Темный стиль 2 - акцент 5/акцент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5956" autoAdjust="0"/>
    <p:restoredTop sz="94660"/>
  </p:normalViewPr>
  <p:slideViewPr>
    <p:cSldViewPr>
      <p:cViewPr varScale="1">
        <p:scale>
          <a:sx n="112" d="100"/>
          <a:sy n="112" d="100"/>
        </p:scale>
        <p:origin x="2058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856227-6800-4E22-B8F5-A9C595B077B4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DA0D80-114A-4980-B2B1-651B5FB16A6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04639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949767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DA0D80-114A-4980-B2B1-651B5FB16A6D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82407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одержимое 1"/>
          <p:cNvSpPr>
            <a:spLocks noGrp="1"/>
          </p:cNvSpPr>
          <p:nvPr>
            <p:ph/>
          </p:nvPr>
        </p:nvSpPr>
        <p:spPr>
          <a:xfrm>
            <a:off x="457200" y="274646"/>
            <a:ext cx="8229600" cy="585152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38E92D-C7B4-4318-9EAE-EE6F4F31C752}" type="slidenum">
              <a:rPr lang="ru-RU" altLang="ru-RU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ru-RU" altLang="ru-RU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974894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25.04.2024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637" y="476672"/>
            <a:ext cx="9162161" cy="638688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3564" name="Соединительная линия уступом 23563"/>
          <p:cNvCxnSpPr/>
          <p:nvPr/>
        </p:nvCxnSpPr>
        <p:spPr>
          <a:xfrm rot="16200000" flipV="1">
            <a:off x="3850344" y="1114241"/>
            <a:ext cx="2024408" cy="4038159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561" name="Соединительная линия уступом 23560"/>
          <p:cNvCxnSpPr>
            <a:endCxn id="144" idx="3"/>
          </p:cNvCxnSpPr>
          <p:nvPr/>
        </p:nvCxnSpPr>
        <p:spPr>
          <a:xfrm rot="16200000" flipV="1">
            <a:off x="2477758" y="2769924"/>
            <a:ext cx="2472490" cy="1848517"/>
          </a:xfrm>
          <a:prstGeom prst="bentConnector2">
            <a:avLst/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0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9228" y="523875"/>
            <a:ext cx="115871" cy="134778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53" name="Прямоугольник 152"/>
          <p:cNvSpPr/>
          <p:nvPr/>
        </p:nvSpPr>
        <p:spPr>
          <a:xfrm>
            <a:off x="5084997" y="493024"/>
            <a:ext cx="4051030" cy="1378181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активность оползневого процесса прогнозируется на Сочинском полигоне в полосе низкогорий-среднегорий  Кавказа и в области высокогорья Кавказа: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Краснополянский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от п. Монастырь до п.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Эсто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-Садок);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Кепшинский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г. Сочи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долина реки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Кепша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правого притока р.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Мзымта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 smtClean="0">
                <a:solidFill>
                  <a:srgbClr val="000000"/>
                </a:solidFill>
                <a:latin typeface="Times New Roman"/>
              </a:rPr>
              <a:t>- 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Барановский I (участок свалки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Барановский II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Барановка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Сергей Поле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Сергей-Поле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- Казачий Брод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Казачий Брод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Нижне-Высокое (площадь застройки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Нижне-Высокое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Дагомысский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магистрального водовода 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п. Грузинская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Мамайка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);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-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Ахштырский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(участок а/д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Веселое-с. Ермоловка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в районе </a:t>
            </a:r>
            <a:r>
              <a:rPr lang="ru-RU" sz="800" i="1" dirty="0">
                <a:solidFill>
                  <a:srgbClr val="000000"/>
                </a:solidFill>
                <a:latin typeface="Times New Roman"/>
              </a:rPr>
              <a:t>с. </a:t>
            </a:r>
            <a:r>
              <a:rPr lang="ru-RU" sz="800" i="1" dirty="0" err="1">
                <a:solidFill>
                  <a:srgbClr val="000000"/>
                </a:solidFill>
                <a:latin typeface="Times New Roman"/>
              </a:rPr>
              <a:t>Ахштырь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).</a:t>
            </a:r>
          </a:p>
        </p:txBody>
      </p:sp>
      <p:cxnSp>
        <p:nvCxnSpPr>
          <p:cNvPr id="202" name="Соединительная линия уступом 201"/>
          <p:cNvCxnSpPr>
            <a:stCxn id="198" idx="6"/>
          </p:cNvCxnSpPr>
          <p:nvPr/>
        </p:nvCxnSpPr>
        <p:spPr>
          <a:xfrm flipV="1">
            <a:off x="5044001" y="1916833"/>
            <a:ext cx="2624343" cy="4240916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554" name="Line 35"/>
          <p:cNvSpPr>
            <a:spLocks noChangeShapeType="1"/>
          </p:cNvSpPr>
          <p:nvPr/>
        </p:nvSpPr>
        <p:spPr bwMode="auto">
          <a:xfrm>
            <a:off x="9144000" y="-1611313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5" name="Line 36"/>
          <p:cNvSpPr>
            <a:spLocks noChangeShapeType="1"/>
          </p:cNvSpPr>
          <p:nvPr/>
        </p:nvSpPr>
        <p:spPr bwMode="auto">
          <a:xfrm>
            <a:off x="9144000" y="4797152"/>
            <a:ext cx="3322638" cy="0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23556" name="Line 37"/>
          <p:cNvSpPr>
            <a:spLocks noChangeShapeType="1"/>
          </p:cNvSpPr>
          <p:nvPr/>
        </p:nvSpPr>
        <p:spPr bwMode="auto">
          <a:xfrm>
            <a:off x="9146664" y="-1535378"/>
            <a:ext cx="0" cy="6332539"/>
          </a:xfrm>
          <a:prstGeom prst="line">
            <a:avLst/>
          </a:prstGeom>
          <a:noFill/>
          <a:ln w="9525">
            <a:noFill/>
            <a:round/>
            <a:headEnd/>
            <a:tailEnd/>
          </a:ln>
          <a:effectLst>
            <a:prstShdw prst="shdw17" dist="17961" dir="2700000">
              <a:srgbClr val="999999"/>
            </a:prstShdw>
          </a:effectLst>
        </p:spPr>
        <p:txBody>
          <a:bodyPr lIns="91371" tIns="45684" rIns="91371" bIns="45684"/>
          <a:lstStyle/>
          <a:p>
            <a:endParaRPr lang="ru-RU" dirty="0"/>
          </a:p>
        </p:txBody>
      </p:sp>
      <p:sp>
        <p:nvSpPr>
          <p:cNvPr id="112" name="Прямоугольник 111">
            <a:extLst>
              <a:ext uri="{FF2B5EF4-FFF2-40B4-BE49-F238E27FC236}">
                <a16:creationId xmlns:a16="http://schemas.microsoft.com/office/drawing/2014/main" id="{E7C0E34A-AAA6-4119-93FF-429F60A4B268}"/>
              </a:ext>
            </a:extLst>
          </p:cNvPr>
          <p:cNvSpPr/>
          <p:nvPr/>
        </p:nvSpPr>
        <p:spPr bwMode="auto">
          <a:xfrm>
            <a:off x="-36289" y="-19198"/>
            <a:ext cx="9182953" cy="535416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/>
          <a:p>
            <a:pPr algn="ctr"/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РАЗВИТИЯ </a:t>
            </a:r>
            <a:r>
              <a:rPr lang="ru-RU" altLang="ru-RU" sz="1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ЭКЗОГЕННЫХ  ГЕОЛОГИЧЕСКИХ ПРОЦЕССОВ </a:t>
            </a:r>
            <a:r>
              <a:rPr lang="ru-RU" altLang="ru-RU" sz="1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ТЕРРИТОРИИ </a:t>
            </a:r>
            <a:r>
              <a:rPr lang="ru-RU" altLang="ru-RU" sz="12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КРАСНОДАРСКОГО </a:t>
            </a:r>
            <a:r>
              <a:rPr lang="ru-RU" altLang="ru-RU" sz="120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КРАЯ</a:t>
            </a:r>
            <a:endParaRPr lang="ru-RU" altLang="ru-RU" sz="1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(по информации Министерства природных ресурсов и экологии Российской Федерации </a:t>
            </a:r>
            <a:r>
              <a:rPr lang="ru-RU" altLang="ru-RU" sz="1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ФГБУ «</a:t>
            </a:r>
            <a:r>
              <a:rPr lang="ru-RU" altLang="ru-RU" sz="1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Гидроспецгеология</a:t>
            </a:r>
            <a:r>
              <a:rPr lang="ru-RU" altLang="ru-RU" sz="1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»)</a:t>
            </a:r>
          </a:p>
        </p:txBody>
      </p:sp>
      <p:sp>
        <p:nvSpPr>
          <p:cNvPr id="115" name="TextBox 114">
            <a:extLst>
              <a:ext uri="{FF2B5EF4-FFF2-40B4-BE49-F238E27FC236}">
                <a16:creationId xmlns:a16="http://schemas.microsoft.com/office/drawing/2014/main" id="{0A5F44ED-24B1-4D06-BABC-26B4BAAC7434}"/>
              </a:ext>
            </a:extLst>
          </p:cNvPr>
          <p:cNvSpPr txBox="1"/>
          <p:nvPr/>
        </p:nvSpPr>
        <p:spPr>
          <a:xfrm>
            <a:off x="741823" y="6408984"/>
            <a:ext cx="1189681" cy="307740"/>
          </a:xfrm>
          <a:prstGeom prst="rect">
            <a:avLst/>
          </a:prstGeom>
          <a:noFill/>
          <a:scene3d>
            <a:camera prst="orthographicFront">
              <a:rot lat="0" lon="0" rev="0"/>
            </a:camera>
            <a:lightRig rig="threePt" dir="t"/>
          </a:scene3d>
        </p:spPr>
        <p:txBody>
          <a:bodyPr wrap="none" lIns="91406" tIns="45702" rIns="91406" bIns="45702" rtlCol="0">
            <a:spAutoFit/>
          </a:bodyPr>
          <a:lstStyle/>
          <a:p>
            <a:r>
              <a:rPr lang="ru-RU" sz="1400" dirty="0">
                <a:solidFill>
                  <a:schemeClr val="accent2">
                    <a:lumMod val="60000"/>
                    <a:lumOff val="40000"/>
                  </a:schemeClr>
                </a:solidFill>
                <a:latin typeface="+mn-lt"/>
              </a:rPr>
              <a:t>Черное море</a:t>
            </a:r>
          </a:p>
        </p:txBody>
      </p:sp>
      <p:cxnSp>
        <p:nvCxnSpPr>
          <p:cNvPr id="131" name="Прямая соединительная линия 130"/>
          <p:cNvCxnSpPr/>
          <p:nvPr/>
        </p:nvCxnSpPr>
        <p:spPr>
          <a:xfrm flipV="1">
            <a:off x="-31593" y="497473"/>
            <a:ext cx="9170895" cy="1019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2" name="Прямая соединительная линия 131"/>
          <p:cNvCxnSpPr/>
          <p:nvPr/>
        </p:nvCxnSpPr>
        <p:spPr>
          <a:xfrm>
            <a:off x="-36289" y="6856158"/>
            <a:ext cx="9180289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3" name="Прямая соединительная линия 132"/>
          <p:cNvCxnSpPr/>
          <p:nvPr/>
        </p:nvCxnSpPr>
        <p:spPr>
          <a:xfrm flipH="1">
            <a:off x="-26895" y="491508"/>
            <a:ext cx="776" cy="6371442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4" name="Прямая соединительная линия 133"/>
          <p:cNvCxnSpPr/>
          <p:nvPr/>
        </p:nvCxnSpPr>
        <p:spPr>
          <a:xfrm>
            <a:off x="9133859" y="486413"/>
            <a:ext cx="0" cy="6380138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130" name="Таблица 12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20375373"/>
              </p:ext>
            </p:extLst>
          </p:nvPr>
        </p:nvGraphicFramePr>
        <p:xfrm>
          <a:off x="-16439" y="530040"/>
          <a:ext cx="2644223" cy="685547"/>
        </p:xfrm>
        <a:graphic>
          <a:graphicData uri="http://schemas.openxmlformats.org/drawingml/2006/table">
            <a:tbl>
              <a:tblPr/>
              <a:tblGrid>
                <a:gridCol w="170811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361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В угрожаемой зоне:</a:t>
                      </a:r>
                    </a:p>
                  </a:txBody>
                  <a:tcPr marL="15924" marR="15924" marT="14128" marB="14128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altLang="ru-RU" sz="100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Населенных пунктов, шт.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  <a:endParaRPr kumimoji="0" lang="ru-RU" sz="10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Зданий, шт.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664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16829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Населения, чел.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9610</a:t>
                      </a:r>
                    </a:p>
                  </a:txBody>
                  <a:tcPr marL="12539" marR="12539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141" name="Прямоугольник 140"/>
          <p:cNvSpPr/>
          <p:nvPr/>
        </p:nvSpPr>
        <p:spPr>
          <a:xfrm>
            <a:off x="-36512" y="4581128"/>
            <a:ext cx="2322200" cy="534779"/>
          </a:xfrm>
          <a:prstGeom prst="rect">
            <a:avLst/>
          </a:prstGeom>
          <a:solidFill>
            <a:srgbClr val="00B05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800" dirty="0">
                <a:solidFill>
                  <a:sysClr val="windowText" lastClr="000000"/>
                </a:solidFill>
                <a:latin typeface="Times New Roman"/>
              </a:rPr>
              <a:t> 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активность оползневых процессов прогнозируется в полосе южных низкогорий-среднегорий Большого Кавказа </a:t>
            </a:r>
          </a:p>
          <a:p>
            <a:pPr algn="ctr"/>
            <a:r>
              <a:rPr lang="ru-RU" sz="800" dirty="0">
                <a:solidFill>
                  <a:srgbClr val="000000"/>
                </a:solidFill>
                <a:latin typeface="Times New Roman"/>
              </a:rPr>
              <a:t>(к западу от п. Джубга до г. Анапа)</a:t>
            </a:r>
            <a:endParaRPr lang="ru-RU" sz="8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-36512" y="1988840"/>
            <a:ext cx="2826256" cy="938196"/>
          </a:xfrm>
          <a:prstGeom prst="rect">
            <a:avLst/>
          </a:prstGeom>
          <a:solidFill>
            <a:srgbClr val="FFC000"/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rgbClr val="000000"/>
                </a:solidFill>
                <a:latin typeface="Times New Roman"/>
              </a:rPr>
              <a:t>Средняя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степень активности оползневого процесса прогнозируется в области аллювиальных равнин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Предкавказья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вдоль уступов высоких террас рек Кубань, Уруп, Лаба,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Пшеха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: ст. Кавказская,  с. Успенское, </a:t>
            </a:r>
            <a:br>
              <a:rPr lang="ru-RU" sz="800" dirty="0">
                <a:solidFill>
                  <a:srgbClr val="000000"/>
                </a:solidFill>
                <a:latin typeface="Times New Roman"/>
              </a:rPr>
            </a:br>
            <a:r>
              <a:rPr lang="ru-RU" sz="800" dirty="0">
                <a:solidFill>
                  <a:srgbClr val="000000"/>
                </a:solidFill>
                <a:latin typeface="Times New Roman"/>
              </a:rPr>
              <a:t>г. Апшеронск; в полосе северных низкогорий-среднегорий Кавказа: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п.н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.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Хадыженский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Нефтегорский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, </a:t>
            </a:r>
            <a:r>
              <a:rPr lang="ru-RU" sz="800" dirty="0" err="1">
                <a:solidFill>
                  <a:srgbClr val="000000"/>
                </a:solidFill>
                <a:latin typeface="Times New Roman"/>
              </a:rPr>
              <a:t>Горячеключевской</a:t>
            </a:r>
            <a:r>
              <a:rPr lang="ru-RU" sz="800" dirty="0">
                <a:solidFill>
                  <a:srgbClr val="000000"/>
                </a:solidFill>
                <a:latin typeface="Times New Roman"/>
              </a:rPr>
              <a:t> и Кутаис.</a:t>
            </a:r>
          </a:p>
        </p:txBody>
      </p:sp>
      <p:sp>
        <p:nvSpPr>
          <p:cNvPr id="145" name="Овал 144"/>
          <p:cNvSpPr/>
          <p:nvPr/>
        </p:nvSpPr>
        <p:spPr>
          <a:xfrm>
            <a:off x="4614530" y="4866648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6" name="Овал 145"/>
          <p:cNvSpPr/>
          <p:nvPr/>
        </p:nvSpPr>
        <p:spPr>
          <a:xfrm>
            <a:off x="3684389" y="5052127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7" name="Овал 146"/>
          <p:cNvSpPr/>
          <p:nvPr/>
        </p:nvSpPr>
        <p:spPr>
          <a:xfrm>
            <a:off x="2214942" y="4149080"/>
            <a:ext cx="124810" cy="12756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9" name="Овал 148"/>
          <p:cNvSpPr/>
          <p:nvPr/>
        </p:nvSpPr>
        <p:spPr>
          <a:xfrm>
            <a:off x="4211960" y="436510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1" name="Овал 150"/>
          <p:cNvSpPr/>
          <p:nvPr/>
        </p:nvSpPr>
        <p:spPr>
          <a:xfrm>
            <a:off x="6812448" y="4157264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3558" name="Соединительная линия уступом 23557"/>
          <p:cNvCxnSpPr>
            <a:stCxn id="149" idx="0"/>
            <a:endCxn id="144" idx="2"/>
          </p:cNvCxnSpPr>
          <p:nvPr/>
        </p:nvCxnSpPr>
        <p:spPr>
          <a:xfrm rot="16200000" flipV="1">
            <a:off x="2106457" y="2197195"/>
            <a:ext cx="1438068" cy="2897749"/>
          </a:xfrm>
          <a:prstGeom prst="bentConnector3">
            <a:avLst>
              <a:gd name="adj1" fmla="val 50000"/>
            </a:avLst>
          </a:prstGeom>
          <a:ln w="952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Соединительная линия уступом 66"/>
          <p:cNvCxnSpPr>
            <a:stCxn id="147" idx="2"/>
            <a:endCxn id="141" idx="0"/>
          </p:cNvCxnSpPr>
          <p:nvPr/>
        </p:nvCxnSpPr>
        <p:spPr>
          <a:xfrm rot="10800000" flipV="1">
            <a:off x="1124588" y="4212860"/>
            <a:ext cx="1090354" cy="368268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2" name="Соединительная линия уступом 71"/>
          <p:cNvCxnSpPr>
            <a:stCxn id="146" idx="4"/>
            <a:endCxn id="141" idx="2"/>
          </p:cNvCxnSpPr>
          <p:nvPr/>
        </p:nvCxnSpPr>
        <p:spPr>
          <a:xfrm rot="5400000" flipH="1">
            <a:off x="2403801" y="3836694"/>
            <a:ext cx="63780" cy="2622206"/>
          </a:xfrm>
          <a:prstGeom prst="bentConnector3">
            <a:avLst>
              <a:gd name="adj1" fmla="val -35842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7" name="Овал 196"/>
          <p:cNvSpPr/>
          <p:nvPr/>
        </p:nvSpPr>
        <p:spPr>
          <a:xfrm>
            <a:off x="5088222" y="6383697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8" name="Овал 197"/>
          <p:cNvSpPr/>
          <p:nvPr/>
        </p:nvSpPr>
        <p:spPr>
          <a:xfrm>
            <a:off x="4919191" y="6093969"/>
            <a:ext cx="124810" cy="127560"/>
          </a:xfrm>
          <a:prstGeom prst="ellipse">
            <a:avLst/>
          </a:prstGeom>
          <a:solidFill>
            <a:srgbClr val="FFC000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6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96" name="Соединительная линия уступом 195"/>
          <p:cNvCxnSpPr>
            <a:stCxn id="197" idx="6"/>
          </p:cNvCxnSpPr>
          <p:nvPr/>
        </p:nvCxnSpPr>
        <p:spPr>
          <a:xfrm flipV="1">
            <a:off x="5213032" y="1916833"/>
            <a:ext cx="2815352" cy="4530644"/>
          </a:xfrm>
          <a:prstGeom prst="bentConnector2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3" name="Прямоугольник 282"/>
          <p:cNvSpPr/>
          <p:nvPr/>
        </p:nvSpPr>
        <p:spPr>
          <a:xfrm>
            <a:off x="8124732" y="5524027"/>
            <a:ext cx="1013014" cy="1318412"/>
          </a:xfrm>
          <a:prstGeom prst="rect">
            <a:avLst/>
          </a:prstGeom>
          <a:solidFill>
            <a:schemeClr val="accent6">
              <a:lumMod val="75000"/>
            </a:schemeClr>
          </a:solidFill>
          <a:ln w="3175">
            <a:solidFill>
              <a:schemeClr val="tx1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На территории края в целом ожидается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средняя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и </a:t>
            </a:r>
            <a:r>
              <a:rPr lang="ru-RU" sz="900" b="1" i="1" u="sng" dirty="0">
                <a:solidFill>
                  <a:sysClr val="windowText" lastClr="000000"/>
                </a:solidFill>
                <a:latin typeface="Times New Roman"/>
              </a:rPr>
              <a:t>низкая</a:t>
            </a:r>
            <a:r>
              <a:rPr lang="ru-RU" sz="900" b="1" dirty="0">
                <a:solidFill>
                  <a:sysClr val="windowText" lastClr="000000"/>
                </a:solidFill>
                <a:latin typeface="Times New Roman"/>
              </a:rPr>
              <a:t> активность экзогенных геологических процессов</a:t>
            </a:r>
            <a:endParaRPr lang="ru-RU" sz="900" dirty="0"/>
          </a:p>
        </p:txBody>
      </p:sp>
      <p:grpSp>
        <p:nvGrpSpPr>
          <p:cNvPr id="23637" name="Группа 23636"/>
          <p:cNvGrpSpPr/>
          <p:nvPr/>
        </p:nvGrpSpPr>
        <p:grpSpPr>
          <a:xfrm>
            <a:off x="-19085" y="5463153"/>
            <a:ext cx="2029826" cy="1422231"/>
            <a:chOff x="-19085" y="5517232"/>
            <a:chExt cx="2029826" cy="1422231"/>
          </a:xfrm>
        </p:grpSpPr>
        <p:grpSp>
          <p:nvGrpSpPr>
            <p:cNvPr id="23632" name="Группа 23631"/>
            <p:cNvGrpSpPr/>
            <p:nvPr/>
          </p:nvGrpSpPr>
          <p:grpSpPr>
            <a:xfrm>
              <a:off x="-19085" y="5517232"/>
              <a:ext cx="2029826" cy="1422231"/>
              <a:chOff x="-19085" y="5517232"/>
              <a:chExt cx="2029826" cy="1422231"/>
            </a:xfrm>
          </p:grpSpPr>
          <p:grpSp>
            <p:nvGrpSpPr>
              <p:cNvPr id="116" name="Группа 2"/>
              <p:cNvGrpSpPr>
                <a:grpSpLocks/>
              </p:cNvGrpSpPr>
              <p:nvPr/>
            </p:nvGrpSpPr>
            <p:grpSpPr bwMode="auto">
              <a:xfrm>
                <a:off x="-19085" y="5517232"/>
                <a:ext cx="2029826" cy="1370070"/>
                <a:chOff x="3881366" y="5911947"/>
                <a:chExt cx="1921164" cy="906106"/>
              </a:xfrm>
              <a:solidFill>
                <a:schemeClr val="bg1"/>
              </a:solidFill>
            </p:grpSpPr>
            <p:sp>
              <p:nvSpPr>
                <p:cNvPr id="117" name="Прямоугольник 116"/>
                <p:cNvSpPr/>
                <p:nvPr/>
              </p:nvSpPr>
              <p:spPr bwMode="auto">
                <a:xfrm>
                  <a:off x="3881366" y="5911947"/>
                  <a:ext cx="1921164" cy="906106"/>
                </a:xfrm>
                <a:prstGeom prst="rect">
                  <a:avLst/>
                </a:prstGeom>
                <a:grpFill/>
                <a:ln>
                  <a:solidFill>
                    <a:schemeClr val="accent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lIns="76352" tIns="38177" rIns="76352" bIns="38177" anchor="ctr"/>
                <a:lstStyle>
                  <a:defPPr>
                    <a:defRPr lang="ru-RU"/>
                  </a:defPPr>
                  <a:lvl1pPr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1pPr>
                  <a:lvl2pPr marL="508000" indent="-50800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2pPr>
                  <a:lvl3pPr marL="1038225" indent="-123825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3pPr>
                  <a:lvl4pPr marL="1566863" indent="-195263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4pPr>
                  <a:lvl5pPr marL="2097088" indent="-268288" algn="l" defTabSz="1038225" rtl="0" fontAlgn="base">
                    <a:spcBef>
                      <a:spcPct val="0"/>
                    </a:spcBef>
                    <a:spcAft>
                      <a:spcPct val="0"/>
                    </a:spcAft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5pPr>
                  <a:lvl6pPr marL="22860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6pPr>
                  <a:lvl7pPr marL="27432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7pPr>
                  <a:lvl8pPr marL="32004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8pPr>
                  <a:lvl9pPr marL="3657600" algn="l" defTabSz="914400" rtl="0" eaLnBrk="1" latinLnBrk="0" hangingPunct="1">
                    <a:defRPr sz="2100" kern="1200">
                      <a:solidFill>
                        <a:schemeClr val="lt1"/>
                      </a:solidFill>
                      <a:latin typeface="+mn-lt"/>
                      <a:ea typeface="+mn-ea"/>
                      <a:cs typeface="+mn-cs"/>
                    </a:defRPr>
                  </a:lvl9pPr>
                </a:lstStyle>
                <a:p>
                  <a:pPr algn="ctr">
                    <a:defRPr/>
                  </a:pPr>
                  <a:endParaRPr lang="ru-RU" sz="900" dirty="0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118" name="TextBox 5"/>
                <p:cNvSpPr txBox="1">
                  <a:spLocks noChangeArrowheads="1"/>
                </p:cNvSpPr>
                <p:nvPr/>
              </p:nvSpPr>
              <p:spPr bwMode="auto">
                <a:xfrm>
                  <a:off x="4220612" y="5936972"/>
                  <a:ext cx="1290132" cy="209889"/>
                </a:xfrm>
                <a:prstGeom prst="rect">
                  <a:avLst/>
                </a:prstGeom>
                <a:grpFill/>
                <a:ln>
                  <a:noFill/>
                </a:ln>
              </p:spPr>
              <p:txBody>
                <a:bodyPr wrap="square" lIns="86738" tIns="43370" rIns="86738" bIns="43370">
                  <a:spAutoFit/>
                </a:bodyPr>
                <a:lstStyle>
                  <a:lvl1pPr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1pPr>
                  <a:lvl2pPr marL="742950" indent="-28575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2pPr>
                  <a:lvl3pPr marL="11430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3pPr>
                  <a:lvl4pPr marL="16002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4pPr>
                  <a:lvl5pPr marL="2057400" indent="-228600" defTabSz="1147763" eaLnBrk="0" hangingPunct="0"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5pPr>
                  <a:lvl6pPr marL="25146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6pPr>
                  <a:lvl7pPr marL="29718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7pPr>
                  <a:lvl8pPr marL="34290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8pPr>
                  <a:lvl9pPr marL="3886200" indent="-228600" defTabSz="1147763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>
                      <a:solidFill>
                        <a:schemeClr val="tx1"/>
                      </a:solidFill>
                      <a:latin typeface="Arial" charset="0"/>
                      <a:cs typeface="Arial" charset="0"/>
                    </a:defRPr>
                  </a:lvl9pPr>
                </a:lstStyle>
                <a:p>
                  <a:pPr algn="ctr" eaLnBrk="1" hangingPunct="1">
                    <a:defRPr/>
                  </a:pPr>
                  <a:r>
                    <a:rPr lang="ru-RU" sz="800" b="1" dirty="0">
                      <a:solidFill>
                        <a:prstClr val="black"/>
                      </a:solidFill>
                      <a:latin typeface="Times New Roman" pitchFamily="18" charset="0"/>
                      <a:cs typeface="Times New Roman" pitchFamily="18" charset="0"/>
                    </a:rPr>
                    <a:t>Условные обозначения</a:t>
                  </a:r>
                </a:p>
              </p:txBody>
            </p:sp>
          </p:grpSp>
          <p:sp>
            <p:nvSpPr>
              <p:cNvPr id="122" name="Полилиния 4"/>
              <p:cNvSpPr>
                <a:spLocks/>
              </p:cNvSpPr>
              <p:nvPr/>
            </p:nvSpPr>
            <p:spPr bwMode="auto">
              <a:xfrm>
                <a:off x="10439" y="5942879"/>
                <a:ext cx="452564" cy="429740"/>
              </a:xfrm>
              <a:custGeom>
                <a:avLst/>
                <a:gdLst>
                  <a:gd name="T0" fmla="*/ 377645 w 720031"/>
                  <a:gd name="T1" fmla="*/ 238270 h 912280"/>
                  <a:gd name="T2" fmla="*/ 393476 w 720031"/>
                  <a:gd name="T3" fmla="*/ 106466 h 912280"/>
                  <a:gd name="T4" fmla="*/ 438352 w 720031"/>
                  <a:gd name="T5" fmla="*/ 63371 h 912280"/>
                  <a:gd name="T6" fmla="*/ 382917 w 720031"/>
                  <a:gd name="T7" fmla="*/ 50689 h 912280"/>
                  <a:gd name="T8" fmla="*/ 316924 w 720031"/>
                  <a:gd name="T9" fmla="*/ 15218 h 912280"/>
                  <a:gd name="T10" fmla="*/ 293166 w 720031"/>
                  <a:gd name="T11" fmla="*/ 55762 h 912280"/>
                  <a:gd name="T12" fmla="*/ 235089 w 720031"/>
                  <a:gd name="T13" fmla="*/ 93788 h 912280"/>
                  <a:gd name="T14" fmla="*/ 195490 w 720031"/>
                  <a:gd name="T15" fmla="*/ 70971 h 912280"/>
                  <a:gd name="T16" fmla="*/ 132136 w 720031"/>
                  <a:gd name="T17" fmla="*/ 98855 h 912280"/>
                  <a:gd name="T18" fmla="*/ 87259 w 720031"/>
                  <a:gd name="T19" fmla="*/ 172365 h 912280"/>
                  <a:gd name="T20" fmla="*/ 145335 w 720031"/>
                  <a:gd name="T21" fmla="*/ 207851 h 912280"/>
                  <a:gd name="T22" fmla="*/ 174373 w 720031"/>
                  <a:gd name="T23" fmla="*/ 230664 h 912280"/>
                  <a:gd name="T24" fmla="*/ 147976 w 720031"/>
                  <a:gd name="T25" fmla="*/ 276294 h 912280"/>
                  <a:gd name="T26" fmla="*/ 100460 w 720031"/>
                  <a:gd name="T27" fmla="*/ 357404 h 912280"/>
                  <a:gd name="T28" fmla="*/ 87259 w 720031"/>
                  <a:gd name="T29" fmla="*/ 400494 h 912280"/>
                  <a:gd name="T30" fmla="*/ 118939 w 720031"/>
                  <a:gd name="T31" fmla="*/ 441051 h 912280"/>
                  <a:gd name="T32" fmla="*/ 55581 w 720031"/>
                  <a:gd name="T33" fmla="*/ 463863 h 912280"/>
                  <a:gd name="T34" fmla="*/ 42382 w 720031"/>
                  <a:gd name="T35" fmla="*/ 527233 h 912280"/>
                  <a:gd name="T36" fmla="*/ 23905 w 720031"/>
                  <a:gd name="T37" fmla="*/ 608344 h 912280"/>
                  <a:gd name="T38" fmla="*/ 15979 w 720031"/>
                  <a:gd name="T39" fmla="*/ 648903 h 912280"/>
                  <a:gd name="T40" fmla="*/ 50301 w 720031"/>
                  <a:gd name="T41" fmla="*/ 656507 h 912280"/>
                  <a:gd name="T42" fmla="*/ 15979 w 720031"/>
                  <a:gd name="T43" fmla="*/ 691992 h 912280"/>
                  <a:gd name="T44" fmla="*/ 68780 w 720031"/>
                  <a:gd name="T45" fmla="*/ 722412 h 912280"/>
                  <a:gd name="T46" fmla="*/ 134778 w 720031"/>
                  <a:gd name="T47" fmla="*/ 768044 h 912280"/>
                  <a:gd name="T48" fmla="*/ 132136 w 720031"/>
                  <a:gd name="T49" fmla="*/ 765504 h 912280"/>
                  <a:gd name="T50" fmla="*/ 161173 w 720031"/>
                  <a:gd name="T51" fmla="*/ 811128 h 912280"/>
                  <a:gd name="T52" fmla="*/ 184937 w 720031"/>
                  <a:gd name="T53" fmla="*/ 864357 h 912280"/>
                  <a:gd name="T54" fmla="*/ 237729 w 720031"/>
                  <a:gd name="T55" fmla="*/ 922657 h 912280"/>
                  <a:gd name="T56" fmla="*/ 311644 w 720031"/>
                  <a:gd name="T57" fmla="*/ 965749 h 912280"/>
                  <a:gd name="T58" fmla="*/ 372358 w 720031"/>
                  <a:gd name="T59" fmla="*/ 953074 h 912280"/>
                  <a:gd name="T60" fmla="*/ 454193 w 720031"/>
                  <a:gd name="T61" fmla="*/ 950539 h 912280"/>
                  <a:gd name="T62" fmla="*/ 501711 w 720031"/>
                  <a:gd name="T63" fmla="*/ 965749 h 912280"/>
                  <a:gd name="T64" fmla="*/ 543946 w 720031"/>
                  <a:gd name="T65" fmla="*/ 970818 h 912280"/>
                  <a:gd name="T66" fmla="*/ 599384 w 720031"/>
                  <a:gd name="T67" fmla="*/ 909983 h 912280"/>
                  <a:gd name="T68" fmla="*/ 633702 w 720031"/>
                  <a:gd name="T69" fmla="*/ 844080 h 912280"/>
                  <a:gd name="T70" fmla="*/ 654821 w 720031"/>
                  <a:gd name="T71" fmla="*/ 803523 h 912280"/>
                  <a:gd name="T72" fmla="*/ 694417 w 720031"/>
                  <a:gd name="T73" fmla="*/ 760434 h 912280"/>
                  <a:gd name="T74" fmla="*/ 728733 w 720031"/>
                  <a:gd name="T75" fmla="*/ 732550 h 912280"/>
                  <a:gd name="T76" fmla="*/ 773609 w 720031"/>
                  <a:gd name="T77" fmla="*/ 747763 h 912280"/>
                  <a:gd name="T78" fmla="*/ 770972 w 720031"/>
                  <a:gd name="T79" fmla="*/ 719876 h 912280"/>
                  <a:gd name="T80" fmla="*/ 726093 w 720031"/>
                  <a:gd name="T81" fmla="*/ 697063 h 912280"/>
                  <a:gd name="T82" fmla="*/ 739294 w 720031"/>
                  <a:gd name="T83" fmla="*/ 626089 h 912280"/>
                  <a:gd name="T84" fmla="*/ 715537 w 720031"/>
                  <a:gd name="T85" fmla="*/ 557649 h 912280"/>
                  <a:gd name="T86" fmla="*/ 728733 w 720031"/>
                  <a:gd name="T87" fmla="*/ 466399 h 912280"/>
                  <a:gd name="T88" fmla="*/ 686499 w 720031"/>
                  <a:gd name="T89" fmla="*/ 392891 h 912280"/>
                  <a:gd name="T90" fmla="*/ 594110 w 720031"/>
                  <a:gd name="T91" fmla="*/ 344729 h 912280"/>
                  <a:gd name="T92" fmla="*/ 572984 w 720031"/>
                  <a:gd name="T93" fmla="*/ 296568 h 912280"/>
                  <a:gd name="T94" fmla="*/ 514910 w 720031"/>
                  <a:gd name="T95" fmla="*/ 256014 h 91228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720031" h="912280">
                    <a:moveTo>
                      <a:pt x="438282" y="219075"/>
                    </a:moveTo>
                    <a:cubicBezTo>
                      <a:pt x="431138" y="219472"/>
                      <a:pt x="415962" y="219803"/>
                      <a:pt x="404944" y="221456"/>
                    </a:cubicBezTo>
                    <a:cubicBezTo>
                      <a:pt x="399980" y="222201"/>
                      <a:pt x="390657" y="226219"/>
                      <a:pt x="390657" y="226219"/>
                    </a:cubicBezTo>
                    <a:cubicBezTo>
                      <a:pt x="373988" y="225425"/>
                      <a:pt x="354960" y="232424"/>
                      <a:pt x="340651" y="223838"/>
                    </a:cubicBezTo>
                    <a:cubicBezTo>
                      <a:pt x="334351" y="220058"/>
                      <a:pt x="345491" y="190264"/>
                      <a:pt x="347794" y="183356"/>
                    </a:cubicBezTo>
                    <a:lnTo>
                      <a:pt x="350176" y="176213"/>
                    </a:lnTo>
                    <a:cubicBezTo>
                      <a:pt x="350970" y="155575"/>
                      <a:pt x="351269" y="134913"/>
                      <a:pt x="352557" y="114300"/>
                    </a:cubicBezTo>
                    <a:cubicBezTo>
                      <a:pt x="352858" y="109481"/>
                      <a:pt x="353767" y="104697"/>
                      <a:pt x="354938" y="100013"/>
                    </a:cubicBezTo>
                    <a:cubicBezTo>
                      <a:pt x="356156" y="95143"/>
                      <a:pt x="359701" y="85725"/>
                      <a:pt x="359701" y="85725"/>
                    </a:cubicBezTo>
                    <a:cubicBezTo>
                      <a:pt x="360495" y="80963"/>
                      <a:pt x="359923" y="75756"/>
                      <a:pt x="362082" y="71438"/>
                    </a:cubicBezTo>
                    <a:cubicBezTo>
                      <a:pt x="365684" y="64233"/>
                      <a:pt x="386210" y="64552"/>
                      <a:pt x="388276" y="64294"/>
                    </a:cubicBezTo>
                    <a:cubicBezTo>
                      <a:pt x="390657" y="62706"/>
                      <a:pt x="394858" y="62337"/>
                      <a:pt x="395419" y="59531"/>
                    </a:cubicBezTo>
                    <a:cubicBezTo>
                      <a:pt x="395980" y="56725"/>
                      <a:pt x="393084" y="53905"/>
                      <a:pt x="390657" y="52388"/>
                    </a:cubicBezTo>
                    <a:cubicBezTo>
                      <a:pt x="386790" y="49971"/>
                      <a:pt x="372422" y="46638"/>
                      <a:pt x="366844" y="45244"/>
                    </a:cubicBezTo>
                    <a:cubicBezTo>
                      <a:pt x="364463" y="42863"/>
                      <a:pt x="362939" y="39025"/>
                      <a:pt x="359701" y="38100"/>
                    </a:cubicBezTo>
                    <a:cubicBezTo>
                      <a:pt x="350317" y="35418"/>
                      <a:pt x="349440" y="42792"/>
                      <a:pt x="345413" y="47625"/>
                    </a:cubicBezTo>
                    <a:cubicBezTo>
                      <a:pt x="339683" y="54501"/>
                      <a:pt x="338150" y="54848"/>
                      <a:pt x="331126" y="59531"/>
                    </a:cubicBezTo>
                    <a:cubicBezTo>
                      <a:pt x="322659" y="58322"/>
                      <a:pt x="313501" y="59459"/>
                      <a:pt x="307313" y="52388"/>
                    </a:cubicBezTo>
                    <a:cubicBezTo>
                      <a:pt x="303544" y="48080"/>
                      <a:pt x="297788" y="38100"/>
                      <a:pt x="297788" y="38100"/>
                    </a:cubicBezTo>
                    <a:cubicBezTo>
                      <a:pt x="290992" y="17711"/>
                      <a:pt x="296654" y="29676"/>
                      <a:pt x="285882" y="14288"/>
                    </a:cubicBezTo>
                    <a:cubicBezTo>
                      <a:pt x="282600" y="9599"/>
                      <a:pt x="276357" y="0"/>
                      <a:pt x="276357" y="0"/>
                    </a:cubicBezTo>
                    <a:cubicBezTo>
                      <a:pt x="273976" y="794"/>
                      <a:pt x="269662" y="-89"/>
                      <a:pt x="269213" y="2381"/>
                    </a:cubicBezTo>
                    <a:cubicBezTo>
                      <a:pt x="267046" y="14301"/>
                      <a:pt x="270581" y="23155"/>
                      <a:pt x="273976" y="33338"/>
                    </a:cubicBezTo>
                    <a:cubicBezTo>
                      <a:pt x="257836" y="38717"/>
                      <a:pt x="275396" y="30498"/>
                      <a:pt x="264451" y="52388"/>
                    </a:cubicBezTo>
                    <a:cubicBezTo>
                      <a:pt x="263328" y="54633"/>
                      <a:pt x="259798" y="54458"/>
                      <a:pt x="257307" y="54769"/>
                    </a:cubicBezTo>
                    <a:cubicBezTo>
                      <a:pt x="247038" y="56053"/>
                      <a:pt x="236670" y="56356"/>
                      <a:pt x="226351" y="57150"/>
                    </a:cubicBezTo>
                    <a:cubicBezTo>
                      <a:pt x="223970" y="66675"/>
                      <a:pt x="223322" y="76811"/>
                      <a:pt x="219207" y="85725"/>
                    </a:cubicBezTo>
                    <a:cubicBezTo>
                      <a:pt x="218155" y="88004"/>
                      <a:pt x="214257" y="89325"/>
                      <a:pt x="212063" y="88106"/>
                    </a:cubicBezTo>
                    <a:cubicBezTo>
                      <a:pt x="206176" y="84835"/>
                      <a:pt x="202538" y="78581"/>
                      <a:pt x="197776" y="73819"/>
                    </a:cubicBezTo>
                    <a:cubicBezTo>
                      <a:pt x="195395" y="71438"/>
                      <a:pt x="193827" y="67740"/>
                      <a:pt x="190632" y="66675"/>
                    </a:cubicBezTo>
                    <a:lnTo>
                      <a:pt x="183488" y="64294"/>
                    </a:lnTo>
                    <a:cubicBezTo>
                      <a:pt x="181107" y="65088"/>
                      <a:pt x="178854" y="66675"/>
                      <a:pt x="176344" y="66675"/>
                    </a:cubicBezTo>
                    <a:cubicBezTo>
                      <a:pt x="169085" y="66675"/>
                      <a:pt x="163869" y="63792"/>
                      <a:pt x="157294" y="61913"/>
                    </a:cubicBezTo>
                    <a:cubicBezTo>
                      <a:pt x="154147" y="61014"/>
                      <a:pt x="150944" y="60325"/>
                      <a:pt x="147769" y="59531"/>
                    </a:cubicBezTo>
                    <a:cubicBezTo>
                      <a:pt x="139038" y="60325"/>
                      <a:pt x="130148" y="60076"/>
                      <a:pt x="121576" y="61913"/>
                    </a:cubicBezTo>
                    <a:cubicBezTo>
                      <a:pt x="106051" y="65240"/>
                      <a:pt x="116759" y="83129"/>
                      <a:pt x="119194" y="92869"/>
                    </a:cubicBezTo>
                    <a:cubicBezTo>
                      <a:pt x="120176" y="96795"/>
                      <a:pt x="120782" y="100806"/>
                      <a:pt x="121576" y="104775"/>
                    </a:cubicBezTo>
                    <a:cubicBezTo>
                      <a:pt x="120782" y="111125"/>
                      <a:pt x="123446" y="119042"/>
                      <a:pt x="119194" y="123825"/>
                    </a:cubicBezTo>
                    <a:cubicBezTo>
                      <a:pt x="115465" y="128020"/>
                      <a:pt x="105167" y="121254"/>
                      <a:pt x="102526" y="126206"/>
                    </a:cubicBezTo>
                    <a:cubicBezTo>
                      <a:pt x="79744" y="168923"/>
                      <a:pt x="124048" y="156888"/>
                      <a:pt x="78713" y="161925"/>
                    </a:cubicBezTo>
                    <a:cubicBezTo>
                      <a:pt x="79507" y="164306"/>
                      <a:pt x="79875" y="166875"/>
                      <a:pt x="81094" y="169069"/>
                    </a:cubicBezTo>
                    <a:cubicBezTo>
                      <a:pt x="86696" y="179152"/>
                      <a:pt x="94223" y="189921"/>
                      <a:pt x="104907" y="195263"/>
                    </a:cubicBezTo>
                    <a:cubicBezTo>
                      <a:pt x="107152" y="196386"/>
                      <a:pt x="109670" y="196850"/>
                      <a:pt x="112051" y="197644"/>
                    </a:cubicBezTo>
                    <a:cubicBezTo>
                      <a:pt x="118401" y="196850"/>
                      <a:pt x="124805" y="196408"/>
                      <a:pt x="131101" y="195263"/>
                    </a:cubicBezTo>
                    <a:cubicBezTo>
                      <a:pt x="133570" y="194814"/>
                      <a:pt x="135734" y="192881"/>
                      <a:pt x="138244" y="192881"/>
                    </a:cubicBezTo>
                    <a:cubicBezTo>
                      <a:pt x="141517" y="192881"/>
                      <a:pt x="144594" y="194469"/>
                      <a:pt x="147769" y="195263"/>
                    </a:cubicBezTo>
                    <a:cubicBezTo>
                      <a:pt x="153759" y="213227"/>
                      <a:pt x="145677" y="191075"/>
                      <a:pt x="154913" y="209550"/>
                    </a:cubicBezTo>
                    <a:cubicBezTo>
                      <a:pt x="156035" y="211795"/>
                      <a:pt x="156500" y="214313"/>
                      <a:pt x="157294" y="216694"/>
                    </a:cubicBezTo>
                    <a:cubicBezTo>
                      <a:pt x="156500" y="220663"/>
                      <a:pt x="155978" y="224695"/>
                      <a:pt x="154913" y="228600"/>
                    </a:cubicBezTo>
                    <a:cubicBezTo>
                      <a:pt x="153592" y="233443"/>
                      <a:pt x="151369" y="238018"/>
                      <a:pt x="150151" y="242888"/>
                    </a:cubicBezTo>
                    <a:cubicBezTo>
                      <a:pt x="149357" y="246063"/>
                      <a:pt x="149584" y="249690"/>
                      <a:pt x="147769" y="252413"/>
                    </a:cubicBezTo>
                    <a:cubicBezTo>
                      <a:pt x="145131" y="256370"/>
                      <a:pt x="137557" y="258198"/>
                      <a:pt x="133482" y="259556"/>
                    </a:cubicBezTo>
                    <a:cubicBezTo>
                      <a:pt x="138051" y="286977"/>
                      <a:pt x="138562" y="283901"/>
                      <a:pt x="133482" y="326231"/>
                    </a:cubicBezTo>
                    <a:cubicBezTo>
                      <a:pt x="133141" y="329073"/>
                      <a:pt x="130954" y="331587"/>
                      <a:pt x="128719" y="333375"/>
                    </a:cubicBezTo>
                    <a:cubicBezTo>
                      <a:pt x="126759" y="334943"/>
                      <a:pt x="123957" y="334962"/>
                      <a:pt x="121576" y="335756"/>
                    </a:cubicBezTo>
                    <a:cubicBezTo>
                      <a:pt x="115456" y="334991"/>
                      <a:pt x="98083" y="330780"/>
                      <a:pt x="90619" y="335756"/>
                    </a:cubicBezTo>
                    <a:cubicBezTo>
                      <a:pt x="88530" y="337148"/>
                      <a:pt x="88847" y="340465"/>
                      <a:pt x="88238" y="342900"/>
                    </a:cubicBezTo>
                    <a:cubicBezTo>
                      <a:pt x="87256" y="346826"/>
                      <a:pt x="86922" y="350901"/>
                      <a:pt x="85857" y="354806"/>
                    </a:cubicBezTo>
                    <a:cubicBezTo>
                      <a:pt x="84536" y="359649"/>
                      <a:pt x="82682" y="364331"/>
                      <a:pt x="81094" y="369094"/>
                    </a:cubicBezTo>
                    <a:cubicBezTo>
                      <a:pt x="80300" y="371475"/>
                      <a:pt x="80488" y="374463"/>
                      <a:pt x="78713" y="376238"/>
                    </a:cubicBezTo>
                    <a:lnTo>
                      <a:pt x="69188" y="385763"/>
                    </a:lnTo>
                    <a:cubicBezTo>
                      <a:pt x="89991" y="422167"/>
                      <a:pt x="62454" y="385554"/>
                      <a:pt x="116813" y="400050"/>
                    </a:cubicBezTo>
                    <a:cubicBezTo>
                      <a:pt x="120724" y="401093"/>
                      <a:pt x="116677" y="408588"/>
                      <a:pt x="114432" y="411956"/>
                    </a:cubicBezTo>
                    <a:cubicBezTo>
                      <a:pt x="113040" y="414045"/>
                      <a:pt x="109723" y="413729"/>
                      <a:pt x="107288" y="414338"/>
                    </a:cubicBezTo>
                    <a:cubicBezTo>
                      <a:pt x="93233" y="417852"/>
                      <a:pt x="85445" y="417622"/>
                      <a:pt x="69188" y="419100"/>
                    </a:cubicBezTo>
                    <a:cubicBezTo>
                      <a:pt x="66807" y="420688"/>
                      <a:pt x="64529" y="422443"/>
                      <a:pt x="62044" y="423863"/>
                    </a:cubicBezTo>
                    <a:cubicBezTo>
                      <a:pt x="58962" y="425624"/>
                      <a:pt x="55029" y="426115"/>
                      <a:pt x="52519" y="428625"/>
                    </a:cubicBezTo>
                    <a:cubicBezTo>
                      <a:pt x="50744" y="430400"/>
                      <a:pt x="50932" y="433388"/>
                      <a:pt x="50138" y="435769"/>
                    </a:cubicBezTo>
                    <a:cubicBezTo>
                      <a:pt x="49344" y="442913"/>
                      <a:pt x="48850" y="450096"/>
                      <a:pt x="47757" y="457200"/>
                    </a:cubicBezTo>
                    <a:cubicBezTo>
                      <a:pt x="46902" y="462758"/>
                      <a:pt x="44774" y="468531"/>
                      <a:pt x="42994" y="473869"/>
                    </a:cubicBezTo>
                    <a:cubicBezTo>
                      <a:pt x="42200" y="478631"/>
                      <a:pt x="41660" y="483443"/>
                      <a:pt x="40613" y="488156"/>
                    </a:cubicBezTo>
                    <a:cubicBezTo>
                      <a:pt x="40069" y="490606"/>
                      <a:pt x="38470" y="492801"/>
                      <a:pt x="38232" y="495300"/>
                    </a:cubicBezTo>
                    <a:cubicBezTo>
                      <a:pt x="36875" y="509545"/>
                      <a:pt x="38411" y="524084"/>
                      <a:pt x="35851" y="538163"/>
                    </a:cubicBezTo>
                    <a:cubicBezTo>
                      <a:pt x="35141" y="542068"/>
                      <a:pt x="31014" y="544459"/>
                      <a:pt x="28707" y="547688"/>
                    </a:cubicBezTo>
                    <a:cubicBezTo>
                      <a:pt x="27043" y="550017"/>
                      <a:pt x="25532" y="552450"/>
                      <a:pt x="23944" y="554831"/>
                    </a:cubicBezTo>
                    <a:cubicBezTo>
                      <a:pt x="23150" y="560387"/>
                      <a:pt x="26130" y="568237"/>
                      <a:pt x="21563" y="571500"/>
                    </a:cubicBezTo>
                    <a:cubicBezTo>
                      <a:pt x="17478" y="574418"/>
                      <a:pt x="7276" y="566738"/>
                      <a:pt x="7276" y="566738"/>
                    </a:cubicBezTo>
                    <a:cubicBezTo>
                      <a:pt x="4895" y="567532"/>
                      <a:pt x="359" y="566619"/>
                      <a:pt x="132" y="569119"/>
                    </a:cubicBezTo>
                    <a:cubicBezTo>
                      <a:pt x="-885" y="580305"/>
                      <a:pt x="4114" y="592755"/>
                      <a:pt x="9657" y="602456"/>
                    </a:cubicBezTo>
                    <a:cubicBezTo>
                      <a:pt x="11077" y="604941"/>
                      <a:pt x="12832" y="607219"/>
                      <a:pt x="14419" y="609600"/>
                    </a:cubicBezTo>
                    <a:cubicBezTo>
                      <a:pt x="19182" y="608806"/>
                      <a:pt x="24126" y="608746"/>
                      <a:pt x="28707" y="607219"/>
                    </a:cubicBezTo>
                    <a:cubicBezTo>
                      <a:pt x="31422" y="606314"/>
                      <a:pt x="32989" y="602456"/>
                      <a:pt x="35851" y="602456"/>
                    </a:cubicBezTo>
                    <a:cubicBezTo>
                      <a:pt x="38713" y="602456"/>
                      <a:pt x="40613" y="605631"/>
                      <a:pt x="42994" y="607219"/>
                    </a:cubicBezTo>
                    <a:cubicBezTo>
                      <a:pt x="43788" y="610394"/>
                      <a:pt x="46316" y="613609"/>
                      <a:pt x="45376" y="616744"/>
                    </a:cubicBezTo>
                    <a:cubicBezTo>
                      <a:pt x="41726" y="628911"/>
                      <a:pt x="38094" y="631066"/>
                      <a:pt x="28707" y="633413"/>
                    </a:cubicBezTo>
                    <a:cubicBezTo>
                      <a:pt x="24781" y="634395"/>
                      <a:pt x="20770" y="635000"/>
                      <a:pt x="16801" y="635794"/>
                    </a:cubicBezTo>
                    <a:cubicBezTo>
                      <a:pt x="15213" y="638175"/>
                      <a:pt x="12509" y="640115"/>
                      <a:pt x="12038" y="642938"/>
                    </a:cubicBezTo>
                    <a:cubicBezTo>
                      <a:pt x="11625" y="645414"/>
                      <a:pt x="13729" y="647668"/>
                      <a:pt x="14419" y="650081"/>
                    </a:cubicBezTo>
                    <a:cubicBezTo>
                      <a:pt x="17100" y="659463"/>
                      <a:pt x="15020" y="660800"/>
                      <a:pt x="23944" y="666750"/>
                    </a:cubicBezTo>
                    <a:cubicBezTo>
                      <a:pt x="28476" y="669772"/>
                      <a:pt x="46350" y="671312"/>
                      <a:pt x="47757" y="671513"/>
                    </a:cubicBezTo>
                    <a:cubicBezTo>
                      <a:pt x="50138" y="672307"/>
                      <a:pt x="52656" y="672772"/>
                      <a:pt x="54901" y="673894"/>
                    </a:cubicBezTo>
                    <a:cubicBezTo>
                      <a:pt x="57461" y="675174"/>
                      <a:pt x="59283" y="677903"/>
                      <a:pt x="62044" y="678656"/>
                    </a:cubicBezTo>
                    <a:cubicBezTo>
                      <a:pt x="68218" y="680340"/>
                      <a:pt x="74744" y="680244"/>
                      <a:pt x="81094" y="681038"/>
                    </a:cubicBezTo>
                    <a:cubicBezTo>
                      <a:pt x="83117" y="683061"/>
                      <a:pt x="95850" y="697660"/>
                      <a:pt x="102526" y="700088"/>
                    </a:cubicBezTo>
                    <a:cubicBezTo>
                      <a:pt x="108677" y="702325"/>
                      <a:pt x="121576" y="704850"/>
                      <a:pt x="121576" y="704850"/>
                    </a:cubicBezTo>
                    <a:cubicBezTo>
                      <a:pt x="127285" y="721979"/>
                      <a:pt x="121576" y="700588"/>
                      <a:pt x="121576" y="721519"/>
                    </a:cubicBezTo>
                    <a:cubicBezTo>
                      <a:pt x="121576" y="727918"/>
                      <a:pt x="123163" y="734219"/>
                      <a:pt x="123957" y="740569"/>
                    </a:cubicBezTo>
                    <a:cubicBezTo>
                      <a:pt x="127926" y="739775"/>
                      <a:pt x="133001" y="741050"/>
                      <a:pt x="135863" y="738188"/>
                    </a:cubicBezTo>
                    <a:cubicBezTo>
                      <a:pt x="137638" y="736413"/>
                      <a:pt x="134874" y="733133"/>
                      <a:pt x="133482" y="731044"/>
                    </a:cubicBezTo>
                    <a:cubicBezTo>
                      <a:pt x="129815" y="725543"/>
                      <a:pt x="124466" y="722652"/>
                      <a:pt x="119194" y="719138"/>
                    </a:cubicBezTo>
                    <a:cubicBezTo>
                      <a:pt x="119988" y="723900"/>
                      <a:pt x="120529" y="728712"/>
                      <a:pt x="121576" y="733425"/>
                    </a:cubicBezTo>
                    <a:cubicBezTo>
                      <a:pt x="122121" y="735875"/>
                      <a:pt x="122350" y="738641"/>
                      <a:pt x="123957" y="740569"/>
                    </a:cubicBezTo>
                    <a:cubicBezTo>
                      <a:pt x="126498" y="743618"/>
                      <a:pt x="130469" y="745130"/>
                      <a:pt x="133482" y="747713"/>
                    </a:cubicBezTo>
                    <a:cubicBezTo>
                      <a:pt x="140615" y="753826"/>
                      <a:pt x="140488" y="754649"/>
                      <a:pt x="145388" y="762000"/>
                    </a:cubicBezTo>
                    <a:cubicBezTo>
                      <a:pt x="144594" y="764381"/>
                      <a:pt x="144130" y="766899"/>
                      <a:pt x="143007" y="769144"/>
                    </a:cubicBezTo>
                    <a:cubicBezTo>
                      <a:pt x="133773" y="787611"/>
                      <a:pt x="141848" y="765475"/>
                      <a:pt x="135863" y="783431"/>
                    </a:cubicBezTo>
                    <a:cubicBezTo>
                      <a:pt x="136657" y="792162"/>
                      <a:pt x="131802" y="803678"/>
                      <a:pt x="138244" y="809625"/>
                    </a:cubicBezTo>
                    <a:cubicBezTo>
                      <a:pt x="145267" y="816108"/>
                      <a:pt x="157447" y="810131"/>
                      <a:pt x="166819" y="812006"/>
                    </a:cubicBezTo>
                    <a:cubicBezTo>
                      <a:pt x="169625" y="812567"/>
                      <a:pt x="171764" y="814937"/>
                      <a:pt x="173963" y="816769"/>
                    </a:cubicBezTo>
                    <a:cubicBezTo>
                      <a:pt x="183756" y="824930"/>
                      <a:pt x="190840" y="837321"/>
                      <a:pt x="197776" y="847725"/>
                    </a:cubicBezTo>
                    <a:lnTo>
                      <a:pt x="207301" y="862013"/>
                    </a:lnTo>
                    <a:cubicBezTo>
                      <a:pt x="209682" y="863600"/>
                      <a:pt x="211829" y="865613"/>
                      <a:pt x="214444" y="866775"/>
                    </a:cubicBezTo>
                    <a:cubicBezTo>
                      <a:pt x="231960" y="874560"/>
                      <a:pt x="224340" y="867950"/>
                      <a:pt x="238257" y="876300"/>
                    </a:cubicBezTo>
                    <a:cubicBezTo>
                      <a:pt x="247107" y="881610"/>
                      <a:pt x="253344" y="885357"/>
                      <a:pt x="259688" y="892969"/>
                    </a:cubicBezTo>
                    <a:cubicBezTo>
                      <a:pt x="261520" y="895168"/>
                      <a:pt x="262427" y="898089"/>
                      <a:pt x="264451" y="900113"/>
                    </a:cubicBezTo>
                    <a:cubicBezTo>
                      <a:pt x="270251" y="905913"/>
                      <a:pt x="273468" y="905070"/>
                      <a:pt x="281119" y="907256"/>
                    </a:cubicBezTo>
                    <a:cubicBezTo>
                      <a:pt x="283533" y="907946"/>
                      <a:pt x="285882" y="908844"/>
                      <a:pt x="288263" y="909638"/>
                    </a:cubicBezTo>
                    <a:cubicBezTo>
                      <a:pt x="300169" y="908844"/>
                      <a:pt x="312366" y="909989"/>
                      <a:pt x="323982" y="907256"/>
                    </a:cubicBezTo>
                    <a:cubicBezTo>
                      <a:pt x="326768" y="906601"/>
                      <a:pt x="326721" y="902136"/>
                      <a:pt x="328744" y="900113"/>
                    </a:cubicBezTo>
                    <a:cubicBezTo>
                      <a:pt x="330768" y="898089"/>
                      <a:pt x="333507" y="896938"/>
                      <a:pt x="335888" y="895350"/>
                    </a:cubicBezTo>
                    <a:cubicBezTo>
                      <a:pt x="349382" y="896144"/>
                      <a:pt x="362919" y="896386"/>
                      <a:pt x="376369" y="897731"/>
                    </a:cubicBezTo>
                    <a:cubicBezTo>
                      <a:pt x="378867" y="897981"/>
                      <a:pt x="381003" y="900113"/>
                      <a:pt x="383513" y="900113"/>
                    </a:cubicBezTo>
                    <a:cubicBezTo>
                      <a:pt x="389912" y="900113"/>
                      <a:pt x="396213" y="898525"/>
                      <a:pt x="402563" y="897731"/>
                    </a:cubicBezTo>
                    <a:cubicBezTo>
                      <a:pt x="404944" y="896144"/>
                      <a:pt x="406855" y="893207"/>
                      <a:pt x="409707" y="892969"/>
                    </a:cubicBezTo>
                    <a:cubicBezTo>
                      <a:pt x="416870" y="892372"/>
                      <a:pt x="424464" y="892681"/>
                      <a:pt x="431138" y="895350"/>
                    </a:cubicBezTo>
                    <a:cubicBezTo>
                      <a:pt x="433469" y="896282"/>
                      <a:pt x="432396" y="900249"/>
                      <a:pt x="433519" y="902494"/>
                    </a:cubicBezTo>
                    <a:cubicBezTo>
                      <a:pt x="437827" y="911111"/>
                      <a:pt x="437187" y="909273"/>
                      <a:pt x="445426" y="912019"/>
                    </a:cubicBezTo>
                    <a:cubicBezTo>
                      <a:pt x="447807" y="910431"/>
                      <a:pt x="450545" y="909280"/>
                      <a:pt x="452569" y="907256"/>
                    </a:cubicBezTo>
                    <a:cubicBezTo>
                      <a:pt x="454593" y="905232"/>
                      <a:pt x="454526" y="900674"/>
                      <a:pt x="457332" y="900113"/>
                    </a:cubicBezTo>
                    <a:cubicBezTo>
                      <a:pt x="463607" y="898858"/>
                      <a:pt x="470032" y="901700"/>
                      <a:pt x="476382" y="902494"/>
                    </a:cubicBezTo>
                    <a:cubicBezTo>
                      <a:pt x="478763" y="903288"/>
                      <a:pt x="481437" y="903483"/>
                      <a:pt x="483526" y="904875"/>
                    </a:cubicBezTo>
                    <a:cubicBezTo>
                      <a:pt x="486328" y="906743"/>
                      <a:pt x="487367" y="911359"/>
                      <a:pt x="490669" y="912019"/>
                    </a:cubicBezTo>
                    <a:cubicBezTo>
                      <a:pt x="496173" y="913120"/>
                      <a:pt x="501782" y="910432"/>
                      <a:pt x="507338" y="909638"/>
                    </a:cubicBezTo>
                    <a:cubicBezTo>
                      <a:pt x="508132" y="895350"/>
                      <a:pt x="502549" y="879159"/>
                      <a:pt x="509719" y="866775"/>
                    </a:cubicBezTo>
                    <a:cubicBezTo>
                      <a:pt x="513716" y="859871"/>
                      <a:pt x="526086" y="867258"/>
                      <a:pt x="533532" y="864394"/>
                    </a:cubicBezTo>
                    <a:cubicBezTo>
                      <a:pt x="537236" y="862969"/>
                      <a:pt x="537870" y="857675"/>
                      <a:pt x="540676" y="854869"/>
                    </a:cubicBezTo>
                    <a:cubicBezTo>
                      <a:pt x="548880" y="846665"/>
                      <a:pt x="557332" y="849049"/>
                      <a:pt x="569251" y="847725"/>
                    </a:cubicBezTo>
                    <a:cubicBezTo>
                      <a:pt x="567663" y="841375"/>
                      <a:pt x="565772" y="835093"/>
                      <a:pt x="564488" y="828675"/>
                    </a:cubicBezTo>
                    <a:cubicBezTo>
                      <a:pt x="561615" y="814308"/>
                      <a:pt x="563387" y="820609"/>
                      <a:pt x="559726" y="809625"/>
                    </a:cubicBezTo>
                    <a:cubicBezTo>
                      <a:pt x="562380" y="788390"/>
                      <a:pt x="555967" y="788480"/>
                      <a:pt x="571632" y="792956"/>
                    </a:cubicBezTo>
                    <a:cubicBezTo>
                      <a:pt x="574046" y="793646"/>
                      <a:pt x="576395" y="794544"/>
                      <a:pt x="578776" y="795338"/>
                    </a:cubicBezTo>
                    <a:cubicBezTo>
                      <a:pt x="581157" y="793750"/>
                      <a:pt x="584131" y="792810"/>
                      <a:pt x="585919" y="790575"/>
                    </a:cubicBezTo>
                    <a:cubicBezTo>
                      <a:pt x="587487" y="788615"/>
                      <a:pt x="587969" y="785919"/>
                      <a:pt x="588301" y="783431"/>
                    </a:cubicBezTo>
                    <a:cubicBezTo>
                      <a:pt x="589564" y="773957"/>
                      <a:pt x="589419" y="764330"/>
                      <a:pt x="590682" y="754856"/>
                    </a:cubicBezTo>
                    <a:cubicBezTo>
                      <a:pt x="591742" y="746904"/>
                      <a:pt x="594490" y="746286"/>
                      <a:pt x="600207" y="740569"/>
                    </a:cubicBezTo>
                    <a:cubicBezTo>
                      <a:pt x="603931" y="733120"/>
                      <a:pt x="604872" y="728727"/>
                      <a:pt x="612113" y="723900"/>
                    </a:cubicBezTo>
                    <a:cubicBezTo>
                      <a:pt x="614202" y="722508"/>
                      <a:pt x="616876" y="722313"/>
                      <a:pt x="619257" y="721519"/>
                    </a:cubicBezTo>
                    <a:cubicBezTo>
                      <a:pt x="621638" y="719138"/>
                      <a:pt x="623844" y="716567"/>
                      <a:pt x="626401" y="714375"/>
                    </a:cubicBezTo>
                    <a:cubicBezTo>
                      <a:pt x="629414" y="711792"/>
                      <a:pt x="633385" y="710280"/>
                      <a:pt x="635926" y="707231"/>
                    </a:cubicBezTo>
                    <a:cubicBezTo>
                      <a:pt x="637533" y="705303"/>
                      <a:pt x="637088" y="702282"/>
                      <a:pt x="638307" y="700088"/>
                    </a:cubicBezTo>
                    <a:cubicBezTo>
                      <a:pt x="641087" y="695084"/>
                      <a:pt x="647832" y="685800"/>
                      <a:pt x="647832" y="685800"/>
                    </a:cubicBezTo>
                    <a:cubicBezTo>
                      <a:pt x="651007" y="686594"/>
                      <a:pt x="655227" y="685696"/>
                      <a:pt x="657357" y="688181"/>
                    </a:cubicBezTo>
                    <a:cubicBezTo>
                      <a:pt x="660624" y="691993"/>
                      <a:pt x="659334" y="698292"/>
                      <a:pt x="662119" y="702469"/>
                    </a:cubicBezTo>
                    <a:lnTo>
                      <a:pt x="666882" y="709613"/>
                    </a:lnTo>
                    <a:cubicBezTo>
                      <a:pt x="678105" y="707742"/>
                      <a:pt x="680750" y="707691"/>
                      <a:pt x="690694" y="704850"/>
                    </a:cubicBezTo>
                    <a:cubicBezTo>
                      <a:pt x="693108" y="704160"/>
                      <a:pt x="695388" y="703013"/>
                      <a:pt x="697838" y="702469"/>
                    </a:cubicBezTo>
                    <a:cubicBezTo>
                      <a:pt x="702551" y="701422"/>
                      <a:pt x="707363" y="700882"/>
                      <a:pt x="712126" y="700088"/>
                    </a:cubicBezTo>
                    <a:cubicBezTo>
                      <a:pt x="714507" y="698500"/>
                      <a:pt x="718364" y="698040"/>
                      <a:pt x="719269" y="695325"/>
                    </a:cubicBezTo>
                    <a:cubicBezTo>
                      <a:pt x="723569" y="682425"/>
                      <a:pt x="708533" y="684408"/>
                      <a:pt x="702601" y="683419"/>
                    </a:cubicBezTo>
                    <a:cubicBezTo>
                      <a:pt x="700220" y="681038"/>
                      <a:pt x="697613" y="678862"/>
                      <a:pt x="695457" y="676275"/>
                    </a:cubicBezTo>
                    <a:cubicBezTo>
                      <a:pt x="693625" y="674076"/>
                      <a:pt x="692718" y="671155"/>
                      <a:pt x="690694" y="669131"/>
                    </a:cubicBezTo>
                    <a:cubicBezTo>
                      <a:pt x="688671" y="667108"/>
                      <a:pt x="686036" y="665789"/>
                      <a:pt x="683551" y="664369"/>
                    </a:cubicBezTo>
                    <a:cubicBezTo>
                      <a:pt x="678248" y="661338"/>
                      <a:pt x="672821" y="658710"/>
                      <a:pt x="666882" y="657225"/>
                    </a:cubicBezTo>
                    <a:cubicBezTo>
                      <a:pt x="662956" y="656243"/>
                      <a:pt x="658945" y="655638"/>
                      <a:pt x="654976" y="654844"/>
                    </a:cubicBezTo>
                    <a:cubicBezTo>
                      <a:pt x="655770" y="650875"/>
                      <a:pt x="655349" y="646452"/>
                      <a:pt x="657357" y="642938"/>
                    </a:cubicBezTo>
                    <a:cubicBezTo>
                      <a:pt x="658777" y="640453"/>
                      <a:pt x="662477" y="640199"/>
                      <a:pt x="664501" y="638175"/>
                    </a:cubicBezTo>
                    <a:cubicBezTo>
                      <a:pt x="669116" y="633560"/>
                      <a:pt x="669708" y="629697"/>
                      <a:pt x="671644" y="623888"/>
                    </a:cubicBezTo>
                    <a:cubicBezTo>
                      <a:pt x="671475" y="621865"/>
                      <a:pt x="671649" y="596751"/>
                      <a:pt x="666882" y="588169"/>
                    </a:cubicBezTo>
                    <a:cubicBezTo>
                      <a:pt x="658819" y="573656"/>
                      <a:pt x="657915" y="578494"/>
                      <a:pt x="654976" y="566738"/>
                    </a:cubicBezTo>
                    <a:cubicBezTo>
                      <a:pt x="653994" y="562811"/>
                      <a:pt x="653166" y="558838"/>
                      <a:pt x="652594" y="554831"/>
                    </a:cubicBezTo>
                    <a:cubicBezTo>
                      <a:pt x="651577" y="547716"/>
                      <a:pt x="651829" y="540404"/>
                      <a:pt x="650213" y="533400"/>
                    </a:cubicBezTo>
                    <a:cubicBezTo>
                      <a:pt x="649415" y="529941"/>
                      <a:pt x="647038" y="527050"/>
                      <a:pt x="645451" y="523875"/>
                    </a:cubicBezTo>
                    <a:cubicBezTo>
                      <a:pt x="646245" y="503238"/>
                      <a:pt x="646411" y="482567"/>
                      <a:pt x="647832" y="461963"/>
                    </a:cubicBezTo>
                    <a:cubicBezTo>
                      <a:pt x="648005" y="459459"/>
                      <a:pt x="649090" y="457064"/>
                      <a:pt x="650213" y="454819"/>
                    </a:cubicBezTo>
                    <a:cubicBezTo>
                      <a:pt x="651493" y="452259"/>
                      <a:pt x="653388" y="450056"/>
                      <a:pt x="654976" y="447675"/>
                    </a:cubicBezTo>
                    <a:cubicBezTo>
                      <a:pt x="655770" y="444500"/>
                      <a:pt x="656894" y="441390"/>
                      <a:pt x="657357" y="438150"/>
                    </a:cubicBezTo>
                    <a:cubicBezTo>
                      <a:pt x="661961" y="405920"/>
                      <a:pt x="656595" y="423769"/>
                      <a:pt x="662119" y="407194"/>
                    </a:cubicBezTo>
                    <a:cubicBezTo>
                      <a:pt x="660667" y="397030"/>
                      <a:pt x="660589" y="384233"/>
                      <a:pt x="652594" y="376238"/>
                    </a:cubicBezTo>
                    <a:cubicBezTo>
                      <a:pt x="650570" y="374214"/>
                      <a:pt x="648249" y="372075"/>
                      <a:pt x="645451" y="371475"/>
                    </a:cubicBezTo>
                    <a:cubicBezTo>
                      <a:pt x="636878" y="369638"/>
                      <a:pt x="627988" y="369888"/>
                      <a:pt x="619257" y="369094"/>
                    </a:cubicBezTo>
                    <a:cubicBezTo>
                      <a:pt x="599362" y="355831"/>
                      <a:pt x="609020" y="363619"/>
                      <a:pt x="590682" y="345281"/>
                    </a:cubicBezTo>
                    <a:cubicBezTo>
                      <a:pt x="588301" y="342900"/>
                      <a:pt x="586733" y="339203"/>
                      <a:pt x="583538" y="338138"/>
                    </a:cubicBezTo>
                    <a:cubicBezTo>
                      <a:pt x="570323" y="333732"/>
                      <a:pt x="578885" y="336067"/>
                      <a:pt x="557344" y="333375"/>
                    </a:cubicBezTo>
                    <a:cubicBezTo>
                      <a:pt x="546959" y="329914"/>
                      <a:pt x="543461" y="330140"/>
                      <a:pt x="535913" y="323850"/>
                    </a:cubicBezTo>
                    <a:cubicBezTo>
                      <a:pt x="533326" y="321694"/>
                      <a:pt x="531150" y="319087"/>
                      <a:pt x="528769" y="316706"/>
                    </a:cubicBezTo>
                    <a:cubicBezTo>
                      <a:pt x="527975" y="314325"/>
                      <a:pt x="526880" y="312024"/>
                      <a:pt x="526388" y="309563"/>
                    </a:cubicBezTo>
                    <a:cubicBezTo>
                      <a:pt x="524926" y="302254"/>
                      <a:pt x="525212" y="292922"/>
                      <a:pt x="521626" y="285750"/>
                    </a:cubicBezTo>
                    <a:cubicBezTo>
                      <a:pt x="520346" y="283190"/>
                      <a:pt x="518451" y="280987"/>
                      <a:pt x="516863" y="278606"/>
                    </a:cubicBezTo>
                    <a:cubicBezTo>
                      <a:pt x="513869" y="269623"/>
                      <a:pt x="513145" y="265363"/>
                      <a:pt x="504957" y="257175"/>
                    </a:cubicBezTo>
                    <a:cubicBezTo>
                      <a:pt x="502576" y="254794"/>
                      <a:pt x="501051" y="250956"/>
                      <a:pt x="497813" y="250031"/>
                    </a:cubicBezTo>
                    <a:cubicBezTo>
                      <a:pt x="489383" y="247622"/>
                      <a:pt x="480350" y="248444"/>
                      <a:pt x="471619" y="247650"/>
                    </a:cubicBezTo>
                    <a:cubicBezTo>
                      <a:pt x="469238" y="245269"/>
                      <a:pt x="466147" y="243430"/>
                      <a:pt x="464476" y="240506"/>
                    </a:cubicBezTo>
                    <a:cubicBezTo>
                      <a:pt x="462852" y="237664"/>
                      <a:pt x="463718" y="233823"/>
                      <a:pt x="462094" y="230981"/>
                    </a:cubicBezTo>
                    <a:cubicBezTo>
                      <a:pt x="461040" y="229137"/>
                      <a:pt x="450857" y="219482"/>
                      <a:pt x="447807" y="219075"/>
                    </a:cubicBezTo>
                    <a:cubicBezTo>
                      <a:pt x="438366" y="217816"/>
                      <a:pt x="445426" y="218678"/>
                      <a:pt x="438282" y="219075"/>
                    </a:cubicBezTo>
                    <a:close/>
                  </a:path>
                </a:pathLst>
              </a:custGeom>
              <a:solidFill>
                <a:srgbClr val="FFFF00"/>
              </a:solidFill>
              <a:ln w="952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wrap="none" lIns="91418" tIns="45709" rIns="91418" bIns="45709" anchor="ctr"/>
              <a:lstStyle/>
              <a:p>
                <a:pPr defTabSz="1280160"/>
                <a:endParaRPr lang="ru-RU" sz="2000" dirty="0">
                  <a:solidFill>
                    <a:srgbClr val="000000"/>
                  </a:solidFill>
                  <a:latin typeface="Arial" charset="0"/>
                </a:endParaRPr>
              </a:p>
            </p:txBody>
          </p:sp>
          <p:sp>
            <p:nvSpPr>
              <p:cNvPr id="123" name="Rectangle 656"/>
              <p:cNvSpPr>
                <a:spLocks noChangeArrowheads="1"/>
              </p:cNvSpPr>
              <p:nvPr/>
            </p:nvSpPr>
            <p:spPr bwMode="auto">
              <a:xfrm>
                <a:off x="35496" y="6144979"/>
                <a:ext cx="429950" cy="9233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square" lIns="0" tIns="0" rIns="0" bIns="0">
                <a:spAutoFit/>
              </a:bodyPr>
              <a:lstStyle/>
              <a:p>
                <a:r>
                  <a:rPr lang="ru-RU" altLang="ru-RU" sz="600" i="1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Лабинский</a:t>
                </a:r>
                <a:endParaRPr lang="ru-RU" altLang="ru-RU" sz="600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24" name="TextBox 5"/>
              <p:cNvSpPr txBox="1">
                <a:spLocks noChangeArrowheads="1"/>
              </p:cNvSpPr>
              <p:nvPr/>
            </p:nvSpPr>
            <p:spPr bwMode="auto">
              <a:xfrm>
                <a:off x="537454" y="5942879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Муниципальные образования, подверженные риску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</p:txBody>
          </p:sp>
          <p:sp>
            <p:nvSpPr>
              <p:cNvPr id="289" name="TextBox 5"/>
              <p:cNvSpPr txBox="1">
                <a:spLocks noChangeArrowheads="1"/>
              </p:cNvSpPr>
              <p:nvPr/>
            </p:nvSpPr>
            <p:spPr bwMode="auto">
              <a:xfrm>
                <a:off x="535011" y="6453336"/>
                <a:ext cx="1433668" cy="48612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 lIns="0" tIns="57833" rIns="0" bIns="57833">
                <a:spAutoFit/>
              </a:bodyPr>
              <a:lstStyle>
                <a:lvl1pPr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1pPr>
                <a:lvl2pPr marL="742950" indent="-28575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2pPr>
                <a:lvl3pPr marL="11430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3pPr>
                <a:lvl4pPr marL="16002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4pPr>
                <a:lvl5pPr marL="2057400" indent="-228600" defTabSz="1147763" eaLnBrk="0" hangingPunct="0"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5pPr>
                <a:lvl6pPr marL="25146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6pPr>
                <a:lvl7pPr marL="29718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7pPr>
                <a:lvl8pPr marL="34290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8pPr>
                <a:lvl9pPr marL="3886200" indent="-228600" defTabSz="1147763" eaLnBrk="0" fontAlgn="base" hangingPunct="0">
                  <a:spcBef>
                    <a:spcPct val="0"/>
                  </a:spcBef>
                  <a:spcAft>
                    <a:spcPct val="0"/>
                  </a:spcAft>
                  <a:defRPr sz="2100">
                    <a:solidFill>
                      <a:schemeClr val="tx1"/>
                    </a:solidFill>
                    <a:latin typeface="Arial" charset="0"/>
                    <a:cs typeface="Arial" charset="0"/>
                  </a:defRPr>
                </a:lvl9pPr>
              </a:lstStyle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Пункты наблюдений экзогенных 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геологических процессов</a:t>
                </a:r>
              </a:p>
              <a:p>
                <a:pPr algn="just" eaLnBrk="1" hangingPunct="1"/>
                <a:r>
                  <a:rPr lang="ru-RU" sz="800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</a:p>
            </p:txBody>
          </p:sp>
        </p:grpSp>
        <p:sp>
          <p:nvSpPr>
            <p:cNvPr id="285" name="Овал 284"/>
            <p:cNvSpPr/>
            <p:nvPr/>
          </p:nvSpPr>
          <p:spPr>
            <a:xfrm>
              <a:off x="78558" y="6599271"/>
              <a:ext cx="124810" cy="127560"/>
            </a:xfrm>
            <a:prstGeom prst="ellipse">
              <a:avLst/>
            </a:prstGeom>
            <a:solidFill>
              <a:srgbClr val="00B05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287" name="Овал 286"/>
            <p:cNvSpPr/>
            <p:nvPr/>
          </p:nvSpPr>
          <p:spPr>
            <a:xfrm>
              <a:off x="276944" y="6599271"/>
              <a:ext cx="124810" cy="127560"/>
            </a:xfrm>
            <a:prstGeom prst="ellipse">
              <a:avLst/>
            </a:prstGeom>
            <a:solidFill>
              <a:srgbClr val="FFC000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6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0451A4B5-52DE-4D64-897D-80E67B3564C0}"/>
              </a:ext>
            </a:extLst>
          </p:cNvPr>
          <p:cNvSpPr txBox="1"/>
          <p:nvPr/>
        </p:nvSpPr>
        <p:spPr>
          <a:xfrm>
            <a:off x="1028078" y="1515010"/>
            <a:ext cx="104708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Азовское море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C624E588-CB9D-4EE1-8307-36A375EDB365}"/>
              </a:ext>
            </a:extLst>
          </p:cNvPr>
          <p:cNvSpPr txBox="1"/>
          <p:nvPr/>
        </p:nvSpPr>
        <p:spPr>
          <a:xfrm>
            <a:off x="2885425" y="5878096"/>
            <a:ext cx="94769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Чёрное море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F48E89D5-DA87-464A-9730-F57D041A6E39}"/>
              </a:ext>
            </a:extLst>
          </p:cNvPr>
          <p:cNvSpPr txBox="1"/>
          <p:nvPr/>
        </p:nvSpPr>
        <p:spPr>
          <a:xfrm>
            <a:off x="5312951" y="6466267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Абхазия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D7477455-FF20-4F76-A8D3-0B3FBF8A4F07}"/>
              </a:ext>
            </a:extLst>
          </p:cNvPr>
          <p:cNvSpPr txBox="1"/>
          <p:nvPr/>
        </p:nvSpPr>
        <p:spPr>
          <a:xfrm>
            <a:off x="6109718" y="5731573"/>
            <a:ext cx="155363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Карачаево-Черкесская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3D1E5305-27BA-45C2-885E-797886DDD84C}"/>
              </a:ext>
            </a:extLst>
          </p:cNvPr>
          <p:cNvSpPr txBox="1"/>
          <p:nvPr/>
        </p:nvSpPr>
        <p:spPr>
          <a:xfrm>
            <a:off x="7973756" y="3445957"/>
            <a:ext cx="1225014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ru-RU"/>
            </a:defPPr>
            <a:lvl1pPr algn="ctr">
              <a:defRPr sz="1100" i="1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dirty="0"/>
              <a:t>Ставропольский </a:t>
            </a:r>
          </a:p>
          <a:p>
            <a:r>
              <a:rPr lang="ru-RU" dirty="0"/>
              <a:t>край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E659BDC4-8431-4194-901E-3A6BFC258C92}"/>
              </a:ext>
            </a:extLst>
          </p:cNvPr>
          <p:cNvSpPr txBox="1"/>
          <p:nvPr/>
        </p:nvSpPr>
        <p:spPr>
          <a:xfrm>
            <a:off x="356821" y="3502169"/>
            <a:ext cx="902812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Крым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1A36C88-0F6F-4476-9DEB-ADA3B17A0B42}"/>
              </a:ext>
            </a:extLst>
          </p:cNvPr>
          <p:cNvSpPr txBox="1"/>
          <p:nvPr/>
        </p:nvSpPr>
        <p:spPr>
          <a:xfrm>
            <a:off x="5095395" y="3997997"/>
            <a:ext cx="843500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0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Республика</a:t>
            </a:r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Адыгея</a:t>
            </a: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060EF139-E6AA-4D00-BA3D-B865D03113EF}"/>
              </a:ext>
            </a:extLst>
          </p:cNvPr>
          <p:cNvSpPr txBox="1"/>
          <p:nvPr/>
        </p:nvSpPr>
        <p:spPr>
          <a:xfrm>
            <a:off x="6809985" y="1920554"/>
            <a:ext cx="938077" cy="43088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Ростовская </a:t>
            </a:r>
          </a:p>
          <a:p>
            <a:pPr algn="ctr"/>
            <a:r>
              <a:rPr lang="ru-RU" sz="1100" i="1" dirty="0">
                <a:solidFill>
                  <a:schemeClr val="bg2">
                    <a:lumMod val="2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область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2987824" y="482957"/>
            <a:ext cx="1971404" cy="246219"/>
          </a:xfrm>
          <a:prstGeom prst="rect">
            <a:avLst/>
          </a:prstGeom>
          <a:solidFill>
            <a:srgbClr val="FFFF00"/>
          </a:solidFill>
          <a:effectLst>
            <a:softEdge rad="63500"/>
          </a:effectLst>
        </p:spPr>
        <p:txBody>
          <a:bodyPr wrap="square" lIns="91438" tIns="45719" rIns="91438" bIns="45719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Прогноз выпадения осадков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85047" y="708225"/>
            <a:ext cx="1941682" cy="116298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87642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X:\секретарь\Гундров\Оползни сели\Оползни\г.Сочи (Вишневка-Зубова Щель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48" y="590896"/>
            <a:ext cx="9136652" cy="6250642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 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755576" y="1752940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Вишневка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331640" y="219998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Майкопсе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195736" y="3121092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Аше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3851920" y="528133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Волконка</a:t>
            </a:r>
            <a:endParaRPr lang="ru-RU" altLang="ru-RU" dirty="0"/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418239" y="6021288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Зубова Щель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6500573" y="2621404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3707904" y="4360223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Объездчикова</a:t>
            </a:r>
            <a:r>
              <a:rPr lang="ru-RU" altLang="ru-RU" dirty="0"/>
              <a:t> Щель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211960" y="4921292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Солонки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7236296" y="6180299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Шахе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005680" y="3200597"/>
            <a:ext cx="13502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Мамедова Щель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574222" y="3041586"/>
            <a:ext cx="837021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Татьяновка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251520" y="1479903"/>
            <a:ext cx="72008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 </a:t>
            </a:r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4917123" y="5722390"/>
            <a:ext cx="111612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Каткова Щель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1879191" y="4376329"/>
            <a:ext cx="1242101" cy="23677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Лазаревское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338608" y="28992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Тихоновка</a:t>
            </a:r>
            <a:endParaRPr lang="ru-RU" altLang="ru-RU" dirty="0"/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195736" y="2546845"/>
            <a:ext cx="1440160" cy="16670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Мухтарова поляна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76295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0228690">
            <a:off x="2850189" y="166815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Аше</a:t>
            </a:r>
          </a:p>
        </p:txBody>
      </p:sp>
      <p:sp>
        <p:nvSpPr>
          <p:cNvPr id="26" name="TextBox 25"/>
          <p:cNvSpPr txBox="1"/>
          <p:nvPr/>
        </p:nvSpPr>
        <p:spPr>
          <a:xfrm rot="20228690">
            <a:off x="3069201" y="268335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Куапсе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18786865">
            <a:off x="3287741" y="3841098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 rot="20228690">
            <a:off x="5013417" y="49876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Чухукт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9" name="TextBox 28"/>
          <p:cNvSpPr txBox="1"/>
          <p:nvPr/>
        </p:nvSpPr>
        <p:spPr>
          <a:xfrm rot="18974125">
            <a:off x="7251930" y="268805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Псезуапсе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 rot="20806373">
            <a:off x="5366309" y="52805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Чимит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164288" y="5470979"/>
            <a:ext cx="161301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Верхний </a:t>
            </a:r>
            <a:r>
              <a:rPr lang="ru-RU" sz="900" dirty="0" err="1">
                <a:solidFill>
                  <a:srgbClr val="0C03BD"/>
                </a:solidFill>
              </a:rPr>
              <a:t>Кичмай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7269485" y="3267461"/>
            <a:ext cx="1023755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Широкое</a:t>
            </a:r>
          </a:p>
        </p:txBody>
      </p:sp>
      <p:sp>
        <p:nvSpPr>
          <p:cNvPr id="33" name="Text Box 182"/>
          <p:cNvSpPr txBox="1">
            <a:spLocks noChangeArrowheads="1"/>
          </p:cNvSpPr>
          <p:nvPr/>
        </p:nvSpPr>
        <p:spPr bwMode="auto">
          <a:xfrm>
            <a:off x="5506182" y="3624070"/>
            <a:ext cx="928282" cy="184293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Марьино</a:t>
            </a:r>
          </a:p>
        </p:txBody>
      </p:sp>
      <p:sp>
        <p:nvSpPr>
          <p:cNvPr id="34" name="Text Box 182"/>
          <p:cNvSpPr txBox="1">
            <a:spLocks noChangeArrowheads="1"/>
          </p:cNvSpPr>
          <p:nvPr/>
        </p:nvSpPr>
        <p:spPr bwMode="auto">
          <a:xfrm>
            <a:off x="3482088" y="2034460"/>
            <a:ext cx="142699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Красноалександровский</a:t>
            </a:r>
            <a:endParaRPr lang="ru-RU" altLang="ru-RU" dirty="0"/>
          </a:p>
        </p:txBody>
      </p:sp>
      <p:sp>
        <p:nvSpPr>
          <p:cNvPr id="35" name="TextBox 34"/>
          <p:cNvSpPr txBox="1"/>
          <p:nvPr/>
        </p:nvSpPr>
        <p:spPr>
          <a:xfrm rot="20806373">
            <a:off x="267481" y="110484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Шуюк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 rot="19712580">
            <a:off x="3986563" y="118151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Б. </a:t>
            </a:r>
            <a:r>
              <a:rPr lang="ru-RU" sz="900" dirty="0" err="1">
                <a:solidFill>
                  <a:srgbClr val="0C03BD"/>
                </a:solidFill>
              </a:rPr>
              <a:t>Науджи</a:t>
            </a:r>
            <a:endParaRPr lang="ru-RU" sz="900" dirty="0">
              <a:solidFill>
                <a:srgbClr val="0C03BD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496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X:\секретарь\Гундров\Оползни сели\Оползни\г.Сочи (р.мамайка-Хоста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4"/>
            <a:ext cx="9144001" cy="6267105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1643155" y="103774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Дагомыс</a:t>
            </a:r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6634855" y="2640855"/>
            <a:ext cx="965870" cy="22352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г-к. Сочи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1431323" y="247790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</a:t>
            </a:r>
            <a:r>
              <a:rPr lang="ru-RU" altLang="ru-RU" dirty="0" err="1"/>
              <a:t>Мамайка</a:t>
            </a:r>
            <a:endParaRPr lang="ru-RU" altLang="ru-RU" dirty="0"/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1691680" y="31259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Новое Сочи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4601507" y="485416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Мацеста</a:t>
            </a:r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5444806" y="602128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Хоста</a:t>
            </a:r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7060358" y="633269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мрк</a:t>
            </a:r>
            <a:r>
              <a:rPr lang="ru-RU" altLang="ru-RU" dirty="0"/>
              <a:t>. Кудепста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29254" y="449412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Хлебороб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4499992" y="1405948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Пластунка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2843808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Барановка</a:t>
            </a:r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4851322" y="3352707"/>
            <a:ext cx="1592886" cy="21163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Краевско</a:t>
            </a:r>
            <a:r>
              <a:rPr lang="ru-RU" altLang="ru-RU" dirty="0"/>
              <a:t>-Армянское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5364088" y="262191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Измайловка</a:t>
            </a:r>
            <a:endParaRPr lang="ru-RU" altLang="ru-RU" dirty="0"/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5948536" y="1829829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Семеновка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340532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Воронцовка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378896" y="4785691"/>
            <a:ext cx="108153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Красная Воля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3923928" y="420609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779059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Варваровка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5573760" y="5134699"/>
            <a:ext cx="9109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Малый </a:t>
            </a:r>
            <a:r>
              <a:rPr lang="ru-RU" altLang="ru-RU" dirty="0" err="1"/>
              <a:t>Ахун</a:t>
            </a:r>
            <a:endParaRPr lang="ru-RU" altLang="ru-RU" dirty="0"/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3275856" y="350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Соболевка</a:t>
            </a:r>
            <a:endParaRPr lang="ru-RU" altLang="ru-RU" dirty="0"/>
          </a:p>
        </p:txBody>
      </p:sp>
      <p:sp>
        <p:nvSpPr>
          <p:cNvPr id="25" name="Прямоугольник 24"/>
          <p:cNvSpPr/>
          <p:nvPr/>
        </p:nvSpPr>
        <p:spPr>
          <a:xfrm>
            <a:off x="251520" y="5354125"/>
            <a:ext cx="3205793" cy="1243227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6" name="TextBox 25"/>
          <p:cNvSpPr txBox="1"/>
          <p:nvPr/>
        </p:nvSpPr>
        <p:spPr>
          <a:xfrm rot="21380481">
            <a:off x="7027315" y="2967882"/>
            <a:ext cx="1354120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Большая Хоста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105422" y="539897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Хоста</a:t>
            </a:r>
          </a:p>
        </p:txBody>
      </p:sp>
      <p:sp>
        <p:nvSpPr>
          <p:cNvPr id="28" name="TextBox 27"/>
          <p:cNvSpPr txBox="1"/>
          <p:nvPr/>
        </p:nvSpPr>
        <p:spPr>
          <a:xfrm rot="263236">
            <a:off x="6237314" y="4198510"/>
            <a:ext cx="1072134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Хоста</a:t>
            </a:r>
          </a:p>
        </p:txBody>
      </p:sp>
      <p:sp>
        <p:nvSpPr>
          <p:cNvPr id="29" name="TextBox 28"/>
          <p:cNvSpPr txBox="1"/>
          <p:nvPr/>
        </p:nvSpPr>
        <p:spPr>
          <a:xfrm rot="21426937">
            <a:off x="4505625" y="3992610"/>
            <a:ext cx="152521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Мацеста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457313" y="301951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Навагинка</a:t>
            </a:r>
            <a:endParaRPr lang="ru-RU" altLang="ru-RU" dirty="0"/>
          </a:p>
        </p:txBody>
      </p:sp>
      <p:sp>
        <p:nvSpPr>
          <p:cNvPr id="31" name="Text Box 182"/>
          <p:cNvSpPr txBox="1">
            <a:spLocks noChangeArrowheads="1"/>
          </p:cNvSpPr>
          <p:nvPr/>
        </p:nvSpPr>
        <p:spPr bwMode="auto">
          <a:xfrm>
            <a:off x="4131407" y="233388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Раздольное</a:t>
            </a:r>
          </a:p>
        </p:txBody>
      </p:sp>
      <p:sp>
        <p:nvSpPr>
          <p:cNvPr id="32" name="Text Box 182"/>
          <p:cNvSpPr txBox="1">
            <a:spLocks noChangeArrowheads="1"/>
          </p:cNvSpPr>
          <p:nvPr/>
        </p:nvSpPr>
        <p:spPr bwMode="auto">
          <a:xfrm>
            <a:off x="4390173" y="248184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с. </a:t>
            </a:r>
            <a:r>
              <a:rPr lang="ru-RU" altLang="ru-RU" dirty="0" err="1"/>
              <a:t>Верховское</a:t>
            </a:r>
            <a:endParaRPr lang="ru-RU" altLang="ru-RU" dirty="0"/>
          </a:p>
        </p:txBody>
      </p:sp>
      <p:sp>
        <p:nvSpPr>
          <p:cNvPr id="33" name="TextBox 32"/>
          <p:cNvSpPr txBox="1"/>
          <p:nvPr/>
        </p:nvSpPr>
        <p:spPr>
          <a:xfrm rot="263236">
            <a:off x="4512765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Сочи</a:t>
            </a:r>
          </a:p>
        </p:txBody>
      </p:sp>
      <p:sp>
        <p:nvSpPr>
          <p:cNvPr id="34" name="TextBox 33"/>
          <p:cNvSpPr txBox="1"/>
          <p:nvPr/>
        </p:nvSpPr>
        <p:spPr>
          <a:xfrm rot="263236">
            <a:off x="4076425" y="37571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Цынык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 Box 182"/>
          <p:cNvSpPr txBox="1">
            <a:spLocks noChangeArrowheads="1"/>
          </p:cNvSpPr>
          <p:nvPr/>
        </p:nvSpPr>
        <p:spPr bwMode="auto">
          <a:xfrm>
            <a:off x="4957848" y="4319811"/>
            <a:ext cx="97391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Старая Мацеста</a:t>
            </a: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2843808" y="132577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п. Васильевка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6948264" y="522920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Кудепста</a:t>
            </a:r>
          </a:p>
        </p:txBody>
      </p:sp>
    </p:spTree>
    <p:extLst>
      <p:ext uri="{BB962C8B-B14F-4D97-AF65-F5344CB8AC3E}">
        <p14:creationId xmlns:p14="http://schemas.microsoft.com/office/powerpoint/2010/main" val="28597466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Г-К. СОЧИ  КРАСНОДАРСКОГО КРАЯ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70309"/>
            <a:ext cx="9144000" cy="631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7188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X:\секретарь\Гундров\Оползни сели\Оползни\Туапсинский район (г.Туапсе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6"/>
            <a:ext cx="9144000" cy="6267104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ТУАПСИНСКИЙ  РАЙОН КРАСНОДАРСКОГО КРАЯ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3154819" y="53347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Дедеркой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3611844" y="583183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Шепси</a:t>
            </a:r>
            <a:endParaRPr lang="ru-RU" altLang="ru-RU" dirty="0"/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6054479" y="5493756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Наджиго</a:t>
            </a:r>
            <a:endParaRPr lang="ru-RU" altLang="ru-RU" dirty="0"/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3953091" y="643084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Магри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2200199" y="22618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Мессажай</a:t>
            </a:r>
            <a:endParaRPr lang="ru-RU" altLang="ru-RU" dirty="0"/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3595972" y="1973845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Красное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63888" y="175782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Греческий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7380312" y="965733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Анастасиевка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6105182" y="91025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Георгивское</a:t>
            </a:r>
            <a:endParaRPr lang="ru-RU" altLang="ru-RU" dirty="0"/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888850" y="95078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Кирпичное</a:t>
            </a:r>
          </a:p>
        </p:txBody>
      </p:sp>
      <p:sp>
        <p:nvSpPr>
          <p:cNvPr id="22" name="Text Box 182"/>
          <p:cNvSpPr txBox="1">
            <a:spLocks noChangeArrowheads="1"/>
          </p:cNvSpPr>
          <p:nvPr/>
        </p:nvSpPr>
        <p:spPr bwMode="auto">
          <a:xfrm>
            <a:off x="2453499" y="3190483"/>
            <a:ext cx="151216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Туапсе-Сортировочная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251520" y="1906320"/>
            <a:ext cx="718666" cy="135049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Агой</a:t>
            </a:r>
          </a:p>
        </p:txBody>
      </p:sp>
      <p:sp>
        <p:nvSpPr>
          <p:cNvPr id="24" name="Text Box 182"/>
          <p:cNvSpPr txBox="1">
            <a:spLocks noChangeArrowheads="1"/>
          </p:cNvSpPr>
          <p:nvPr/>
        </p:nvSpPr>
        <p:spPr bwMode="auto">
          <a:xfrm>
            <a:off x="610853" y="391806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Туапсе</a:t>
            </a:r>
          </a:p>
        </p:txBody>
      </p:sp>
      <p:sp>
        <p:nvSpPr>
          <p:cNvPr id="25" name="Text Box 182"/>
          <p:cNvSpPr txBox="1">
            <a:spLocks noChangeArrowheads="1"/>
          </p:cNvSpPr>
          <p:nvPr/>
        </p:nvSpPr>
        <p:spPr bwMode="auto">
          <a:xfrm>
            <a:off x="2632247" y="4504984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Вольное</a:t>
            </a:r>
          </a:p>
        </p:txBody>
      </p:sp>
      <p:sp>
        <p:nvSpPr>
          <p:cNvPr id="26" name="Text Box 182"/>
          <p:cNvSpPr txBox="1">
            <a:spLocks noChangeArrowheads="1"/>
          </p:cNvSpPr>
          <p:nvPr/>
        </p:nvSpPr>
        <p:spPr bwMode="auto">
          <a:xfrm>
            <a:off x="1734833" y="4984177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Гизель-Дере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2200199" y="260692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Пригорный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3609074" y="139778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Цыпка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251519" y="5580759"/>
            <a:ext cx="3024337" cy="1016593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железной дороге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31" name="TextBox 30"/>
          <p:cNvSpPr txBox="1"/>
          <p:nvPr/>
        </p:nvSpPr>
        <p:spPr>
          <a:xfrm rot="21223687">
            <a:off x="7464001" y="2593873"/>
            <a:ext cx="1273788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Малая </a:t>
            </a:r>
            <a:r>
              <a:rPr lang="ru-RU" sz="900" dirty="0" err="1">
                <a:solidFill>
                  <a:srgbClr val="0C03BD"/>
                </a:solidFill>
              </a:rPr>
              <a:t>Пшеушхо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6020641" y="195694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Алепси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04853" y="3901165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Шепси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3788393" y="355865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Пасека</a:t>
            </a:r>
          </a:p>
        </p:txBody>
      </p:sp>
      <p:sp>
        <p:nvSpPr>
          <p:cNvPr id="35" name="TextBox 34"/>
          <p:cNvSpPr txBox="1"/>
          <p:nvPr/>
        </p:nvSpPr>
        <p:spPr>
          <a:xfrm rot="263236">
            <a:off x="3855706" y="107040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Цыпка</a:t>
            </a:r>
          </a:p>
        </p:txBody>
      </p:sp>
      <p:sp>
        <p:nvSpPr>
          <p:cNvPr id="36" name="TextBox 35"/>
          <p:cNvSpPr txBox="1"/>
          <p:nvPr/>
        </p:nvSpPr>
        <p:spPr>
          <a:xfrm rot="263236">
            <a:off x="3276649" y="229945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Туапсе</a:t>
            </a:r>
          </a:p>
        </p:txBody>
      </p:sp>
      <p:sp>
        <p:nvSpPr>
          <p:cNvPr id="37" name="TextBox 36"/>
          <p:cNvSpPr txBox="1"/>
          <p:nvPr/>
        </p:nvSpPr>
        <p:spPr>
          <a:xfrm rot="19236574">
            <a:off x="4246923" y="59173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Шу </a:t>
            </a:r>
            <a:r>
              <a:rPr lang="ru-RU" sz="900" dirty="0" err="1">
                <a:solidFill>
                  <a:srgbClr val="0C03BD"/>
                </a:solidFill>
              </a:rPr>
              <a:t>юк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8" name="TextBox 37"/>
          <p:cNvSpPr txBox="1"/>
          <p:nvPr/>
        </p:nvSpPr>
        <p:spPr>
          <a:xfrm rot="19134039">
            <a:off x="5895891" y="5760940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Маконсе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3054278" y="3842612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Кроянское</a:t>
            </a:r>
            <a:endParaRPr lang="ru-RU" altLang="ru-RU" dirty="0"/>
          </a:p>
        </p:txBody>
      </p:sp>
      <p:sp>
        <p:nvSpPr>
          <p:cNvPr id="40" name="Text Box 182"/>
          <p:cNvSpPr txBox="1">
            <a:spLocks noChangeArrowheads="1"/>
          </p:cNvSpPr>
          <p:nvPr/>
        </p:nvSpPr>
        <p:spPr bwMode="auto">
          <a:xfrm>
            <a:off x="2483768" y="4209331"/>
            <a:ext cx="86409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Приморье</a:t>
            </a:r>
          </a:p>
        </p:txBody>
      </p:sp>
      <p:sp>
        <p:nvSpPr>
          <p:cNvPr id="41" name="TextBox 40"/>
          <p:cNvSpPr txBox="1"/>
          <p:nvPr/>
        </p:nvSpPr>
        <p:spPr>
          <a:xfrm rot="263236">
            <a:off x="3749840" y="476128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Дедеркой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 rot="263236">
            <a:off x="3000597" y="3973173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Вольный</a:t>
            </a:r>
          </a:p>
        </p:txBody>
      </p:sp>
      <p:sp>
        <p:nvSpPr>
          <p:cNvPr id="43" name="Text Box 182"/>
          <p:cNvSpPr txBox="1">
            <a:spLocks noChangeArrowheads="1"/>
          </p:cNvSpPr>
          <p:nvPr/>
        </p:nvSpPr>
        <p:spPr bwMode="auto">
          <a:xfrm>
            <a:off x="5349098" y="3262492"/>
            <a:ext cx="1959206" cy="238516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Туапсинский район</a:t>
            </a:r>
          </a:p>
        </p:txBody>
      </p:sp>
      <p:sp>
        <p:nvSpPr>
          <p:cNvPr id="44" name="Text Box 182"/>
          <p:cNvSpPr txBox="1">
            <a:spLocks noChangeArrowheads="1"/>
          </p:cNvSpPr>
          <p:nvPr/>
        </p:nvSpPr>
        <p:spPr bwMode="auto">
          <a:xfrm>
            <a:off x="3064295" y="2963085"/>
            <a:ext cx="79404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Заречье</a:t>
            </a:r>
          </a:p>
        </p:txBody>
      </p:sp>
      <p:sp>
        <p:nvSpPr>
          <p:cNvPr id="45" name="TextBox 44"/>
          <p:cNvSpPr txBox="1"/>
          <p:nvPr/>
        </p:nvSpPr>
        <p:spPr>
          <a:xfrm rot="263236">
            <a:off x="1124574" y="1080386"/>
            <a:ext cx="73293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Агой</a:t>
            </a:r>
          </a:p>
        </p:txBody>
      </p:sp>
    </p:spTree>
    <p:extLst>
      <p:ext uri="{BB962C8B-B14F-4D97-AF65-F5344CB8AC3E}">
        <p14:creationId xmlns:p14="http://schemas.microsoft.com/office/powerpoint/2010/main" val="4334622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X:\секретарь\Гундров\Оползни сели\Оползни\Карты-картинки\г.Новороссийск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0895"/>
            <a:ext cx="9144000" cy="6267106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ЭКЗОГЕННЫМ ГЕОЛОГИЧЕСКИМ ПРОЦЕССАМ </a:t>
            </a:r>
          </a:p>
          <a:p>
            <a:pPr>
              <a:defRPr/>
            </a:pPr>
            <a:r>
              <a:rPr lang="ru-RU" sz="1200" dirty="0"/>
              <a:t>МО Г. НОВОРОССИЙСК  КРАСНОДАРСКОГО КРАЯ</a:t>
            </a:r>
          </a:p>
        </p:txBody>
      </p:sp>
      <p:sp>
        <p:nvSpPr>
          <p:cNvPr id="4" name="Text Box 182"/>
          <p:cNvSpPr txBox="1">
            <a:spLocks noChangeArrowheads="1"/>
          </p:cNvSpPr>
          <p:nvPr/>
        </p:nvSpPr>
        <p:spPr bwMode="auto">
          <a:xfrm>
            <a:off x="3415005" y="6119861"/>
            <a:ext cx="1008112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Широкая Балка</a:t>
            </a:r>
          </a:p>
        </p:txBody>
      </p:sp>
      <p:sp>
        <p:nvSpPr>
          <p:cNvPr id="5" name="Text Box 182"/>
          <p:cNvSpPr txBox="1">
            <a:spLocks noChangeArrowheads="1"/>
          </p:cNvSpPr>
          <p:nvPr/>
        </p:nvSpPr>
        <p:spPr bwMode="auto">
          <a:xfrm>
            <a:off x="3487013" y="553416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Южная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6" name="Text Box 182"/>
          <p:cNvSpPr txBox="1">
            <a:spLocks noChangeArrowheads="1"/>
          </p:cNvSpPr>
          <p:nvPr/>
        </p:nvSpPr>
        <p:spPr bwMode="auto">
          <a:xfrm>
            <a:off x="3524976" y="5062774"/>
            <a:ext cx="1261520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Северная </a:t>
            </a:r>
            <a:r>
              <a:rPr lang="ru-RU" altLang="ru-RU" dirty="0" err="1"/>
              <a:t>Озереевка</a:t>
            </a:r>
            <a:endParaRPr lang="ru-RU" altLang="ru-RU" dirty="0"/>
          </a:p>
        </p:txBody>
      </p:sp>
      <p:sp>
        <p:nvSpPr>
          <p:cNvPr id="7" name="Text Box 182"/>
          <p:cNvSpPr txBox="1">
            <a:spLocks noChangeArrowheads="1"/>
          </p:cNvSpPr>
          <p:nvPr/>
        </p:nvSpPr>
        <p:spPr bwMode="auto">
          <a:xfrm>
            <a:off x="2694925" y="440666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Абрау-Дюрсо</a:t>
            </a:r>
          </a:p>
        </p:txBody>
      </p:sp>
      <p:sp>
        <p:nvSpPr>
          <p:cNvPr id="8" name="Text Box 182"/>
          <p:cNvSpPr txBox="1">
            <a:spLocks noChangeArrowheads="1"/>
          </p:cNvSpPr>
          <p:nvPr/>
        </p:nvSpPr>
        <p:spPr bwMode="auto">
          <a:xfrm>
            <a:off x="5682031" y="61337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Мысхако </a:t>
            </a:r>
          </a:p>
        </p:txBody>
      </p:sp>
      <p:sp>
        <p:nvSpPr>
          <p:cNvPr id="9" name="Text Box 182"/>
          <p:cNvSpPr txBox="1">
            <a:spLocks noChangeArrowheads="1"/>
          </p:cNvSpPr>
          <p:nvPr/>
        </p:nvSpPr>
        <p:spPr bwMode="auto">
          <a:xfrm>
            <a:off x="3810907" y="3690147"/>
            <a:ext cx="1363285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Новороссийск</a:t>
            </a:r>
          </a:p>
        </p:txBody>
      </p:sp>
      <p:sp>
        <p:nvSpPr>
          <p:cNvPr id="10" name="Text Box 182"/>
          <p:cNvSpPr txBox="1">
            <a:spLocks noChangeArrowheads="1"/>
          </p:cNvSpPr>
          <p:nvPr/>
        </p:nvSpPr>
        <p:spPr bwMode="auto">
          <a:xfrm>
            <a:off x="5240572" y="339855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Цемдалина</a:t>
            </a:r>
            <a:endParaRPr lang="ru-RU" altLang="ru-RU" dirty="0"/>
          </a:p>
        </p:txBody>
      </p:sp>
      <p:sp>
        <p:nvSpPr>
          <p:cNvPr id="11" name="Text Box 182"/>
          <p:cNvSpPr txBox="1">
            <a:spLocks noChangeArrowheads="1"/>
          </p:cNvSpPr>
          <p:nvPr/>
        </p:nvSpPr>
        <p:spPr bwMode="auto">
          <a:xfrm>
            <a:off x="4821630" y="5693169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Федотовка</a:t>
            </a:r>
            <a:endParaRPr lang="ru-RU" altLang="ru-RU" dirty="0"/>
          </a:p>
        </p:txBody>
      </p:sp>
      <p:sp>
        <p:nvSpPr>
          <p:cNvPr id="12" name="Text Box 182"/>
          <p:cNvSpPr txBox="1">
            <a:spLocks noChangeArrowheads="1"/>
          </p:cNvSpPr>
          <p:nvPr/>
        </p:nvSpPr>
        <p:spPr bwMode="auto">
          <a:xfrm>
            <a:off x="6472911" y="569317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Алексино</a:t>
            </a:r>
          </a:p>
        </p:txBody>
      </p:sp>
      <p:sp>
        <p:nvSpPr>
          <p:cNvPr id="13" name="Text Box 182"/>
          <p:cNvSpPr txBox="1">
            <a:spLocks noChangeArrowheads="1"/>
          </p:cNvSpPr>
          <p:nvPr/>
        </p:nvSpPr>
        <p:spPr bwMode="auto">
          <a:xfrm>
            <a:off x="4428960" y="138232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Верхнебаканский</a:t>
            </a:r>
          </a:p>
        </p:txBody>
      </p:sp>
      <p:sp>
        <p:nvSpPr>
          <p:cNvPr id="14" name="Text Box 182"/>
          <p:cNvSpPr txBox="1">
            <a:spLocks noChangeArrowheads="1"/>
          </p:cNvSpPr>
          <p:nvPr/>
        </p:nvSpPr>
        <p:spPr bwMode="auto">
          <a:xfrm>
            <a:off x="2872511" y="3286425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Победа</a:t>
            </a:r>
          </a:p>
        </p:txBody>
      </p:sp>
      <p:sp>
        <p:nvSpPr>
          <p:cNvPr id="15" name="Text Box 182"/>
          <p:cNvSpPr txBox="1">
            <a:spLocks noChangeArrowheads="1"/>
          </p:cNvSpPr>
          <p:nvPr/>
        </p:nvSpPr>
        <p:spPr bwMode="auto">
          <a:xfrm>
            <a:off x="1902837" y="5410374"/>
            <a:ext cx="79208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Дюрсо</a:t>
            </a:r>
            <a:endParaRPr lang="ru-RU" altLang="ru-RU" dirty="0"/>
          </a:p>
        </p:txBody>
      </p:sp>
      <p:sp>
        <p:nvSpPr>
          <p:cNvPr id="16" name="Text Box 182"/>
          <p:cNvSpPr txBox="1">
            <a:spLocks noChangeArrowheads="1"/>
          </p:cNvSpPr>
          <p:nvPr/>
        </p:nvSpPr>
        <p:spPr bwMode="auto">
          <a:xfrm>
            <a:off x="1321906" y="3895109"/>
            <a:ext cx="832959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Анапа</a:t>
            </a:r>
          </a:p>
        </p:txBody>
      </p:sp>
      <p:sp>
        <p:nvSpPr>
          <p:cNvPr id="17" name="Text Box 182"/>
          <p:cNvSpPr txBox="1">
            <a:spLocks noChangeArrowheads="1"/>
          </p:cNvSpPr>
          <p:nvPr/>
        </p:nvSpPr>
        <p:spPr bwMode="auto">
          <a:xfrm>
            <a:off x="1686813" y="1774454"/>
            <a:ext cx="936104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Раевская</a:t>
            </a:r>
          </a:p>
        </p:txBody>
      </p:sp>
      <p:sp>
        <p:nvSpPr>
          <p:cNvPr id="18" name="Text Box 182"/>
          <p:cNvSpPr txBox="1">
            <a:spLocks noChangeArrowheads="1"/>
          </p:cNvSpPr>
          <p:nvPr/>
        </p:nvSpPr>
        <p:spPr bwMode="auto">
          <a:xfrm>
            <a:off x="3554154" y="288699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Владимировка</a:t>
            </a:r>
          </a:p>
        </p:txBody>
      </p:sp>
      <p:sp>
        <p:nvSpPr>
          <p:cNvPr id="19" name="Text Box 182"/>
          <p:cNvSpPr txBox="1">
            <a:spLocks noChangeArrowheads="1"/>
          </p:cNvSpPr>
          <p:nvPr/>
        </p:nvSpPr>
        <p:spPr bwMode="auto">
          <a:xfrm>
            <a:off x="5018580" y="2678472"/>
            <a:ext cx="64100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Гайдук</a:t>
            </a:r>
          </a:p>
        </p:txBody>
      </p:sp>
      <p:sp>
        <p:nvSpPr>
          <p:cNvPr id="20" name="Text Box 182"/>
          <p:cNvSpPr txBox="1">
            <a:spLocks noChangeArrowheads="1"/>
          </p:cNvSpPr>
          <p:nvPr/>
        </p:nvSpPr>
        <p:spPr bwMode="auto">
          <a:xfrm>
            <a:off x="7015405" y="3690146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Грушевый</a:t>
            </a:r>
          </a:p>
        </p:txBody>
      </p:sp>
      <p:sp>
        <p:nvSpPr>
          <p:cNvPr id="21" name="Text Box 182"/>
          <p:cNvSpPr txBox="1">
            <a:spLocks noChangeArrowheads="1"/>
          </p:cNvSpPr>
          <p:nvPr/>
        </p:nvSpPr>
        <p:spPr bwMode="auto">
          <a:xfrm>
            <a:off x="4059570" y="4327158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Васильевка</a:t>
            </a:r>
          </a:p>
        </p:txBody>
      </p:sp>
      <p:sp>
        <p:nvSpPr>
          <p:cNvPr id="23" name="Text Box 182"/>
          <p:cNvSpPr txBox="1">
            <a:spLocks noChangeArrowheads="1"/>
          </p:cNvSpPr>
          <p:nvPr/>
        </p:nvSpPr>
        <p:spPr bwMode="auto">
          <a:xfrm>
            <a:off x="3820432" y="472514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Глебовское</a:t>
            </a:r>
            <a:endParaRPr lang="ru-RU" altLang="ru-RU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214079" y="5653751"/>
            <a:ext cx="3133785" cy="101560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Условные обозначения:</a:t>
            </a:r>
          </a:p>
          <a:p>
            <a:pPr algn="just"/>
            <a:r>
              <a:rPr lang="ru-RU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на  автодорогах</a:t>
            </a:r>
          </a:p>
          <a:p>
            <a:pPr algn="just"/>
            <a:r>
              <a:rPr lang="ru-RU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</a:t>
            </a:r>
            <a:r>
              <a:rPr lang="ru-RU" sz="1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Оползни в населённых пунктах</a:t>
            </a:r>
          </a:p>
        </p:txBody>
      </p:sp>
      <p:sp>
        <p:nvSpPr>
          <p:cNvPr id="25" name="TextBox 24"/>
          <p:cNvSpPr txBox="1"/>
          <p:nvPr/>
        </p:nvSpPr>
        <p:spPr>
          <a:xfrm rot="263236">
            <a:off x="7753125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Грушевая</a:t>
            </a:r>
          </a:p>
        </p:txBody>
      </p:sp>
      <p:sp>
        <p:nvSpPr>
          <p:cNvPr id="26" name="TextBox 25"/>
          <p:cNvSpPr txBox="1"/>
          <p:nvPr/>
        </p:nvSpPr>
        <p:spPr>
          <a:xfrm rot="263236">
            <a:off x="1704453" y="3109077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Дюрсо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 rot="263236">
            <a:off x="43977" y="2605021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Сукко</a:t>
            </a:r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2681688" y="3644942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Большие Хутора</a:t>
            </a:r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5319312" y="3127414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Кириловка</a:t>
            </a:r>
            <a:endParaRPr lang="ru-RU" altLang="ru-RU" dirty="0"/>
          </a:p>
        </p:txBody>
      </p:sp>
      <p:sp>
        <p:nvSpPr>
          <p:cNvPr id="31" name="TextBox 30"/>
          <p:cNvSpPr txBox="1"/>
          <p:nvPr/>
        </p:nvSpPr>
        <p:spPr>
          <a:xfrm rot="263236">
            <a:off x="4152725" y="183046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 rot="263236">
            <a:off x="5016821" y="1596909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Баканка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 rot="263236">
            <a:off x="5372569" y="2118494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Адагум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 rot="263236">
            <a:off x="6593140" y="2619113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 err="1">
                <a:solidFill>
                  <a:srgbClr val="0C03BD"/>
                </a:solidFill>
              </a:rPr>
              <a:t>вдхр</a:t>
            </a:r>
            <a:r>
              <a:rPr lang="ru-RU" sz="900" dirty="0">
                <a:solidFill>
                  <a:srgbClr val="0C03BD"/>
                </a:solidFill>
              </a:rPr>
              <a:t>. </a:t>
            </a:r>
            <a:r>
              <a:rPr lang="ru-RU" sz="900" dirty="0" err="1">
                <a:solidFill>
                  <a:srgbClr val="0C03BD"/>
                </a:solidFill>
              </a:rPr>
              <a:t>Неберджаевское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 rot="263236">
            <a:off x="7676285" y="1827025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Неберджай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6" name="Text Box 182"/>
          <p:cNvSpPr txBox="1">
            <a:spLocks noChangeArrowheads="1"/>
          </p:cNvSpPr>
          <p:nvPr/>
        </p:nvSpPr>
        <p:spPr bwMode="auto">
          <a:xfrm>
            <a:off x="7649533" y="4579010"/>
            <a:ext cx="1084987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Шесхарис</a:t>
            </a:r>
            <a:endParaRPr lang="ru-RU" altLang="ru-RU" dirty="0"/>
          </a:p>
        </p:txBody>
      </p:sp>
      <p:sp>
        <p:nvSpPr>
          <p:cNvPr id="37" name="TextBox 36"/>
          <p:cNvSpPr txBox="1"/>
          <p:nvPr/>
        </p:nvSpPr>
        <p:spPr>
          <a:xfrm rot="263236">
            <a:off x="7745268" y="1394977"/>
            <a:ext cx="1427303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Липки</a:t>
            </a:r>
          </a:p>
        </p:txBody>
      </p:sp>
      <p:sp>
        <p:nvSpPr>
          <p:cNvPr id="38" name="TextBox 37"/>
          <p:cNvSpPr txBox="1"/>
          <p:nvPr/>
        </p:nvSpPr>
        <p:spPr>
          <a:xfrm rot="263236">
            <a:off x="1772169" y="1110382"/>
            <a:ext cx="1058866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Маскага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9" name="Text Box 182"/>
          <p:cNvSpPr txBox="1">
            <a:spLocks noChangeArrowheads="1"/>
          </p:cNvSpPr>
          <p:nvPr/>
        </p:nvSpPr>
        <p:spPr bwMode="auto">
          <a:xfrm>
            <a:off x="207291" y="4738021"/>
            <a:ext cx="1075253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Малый </a:t>
            </a:r>
            <a:r>
              <a:rPr lang="ru-RU" altLang="ru-RU" dirty="0" err="1"/>
              <a:t>Утриш</a:t>
            </a:r>
            <a:endParaRPr lang="ru-RU" altLang="ru-RU" dirty="0"/>
          </a:p>
        </p:txBody>
      </p:sp>
    </p:spTree>
    <p:extLst>
      <p:ext uri="{BB962C8B-B14F-4D97-AF65-F5344CB8AC3E}">
        <p14:creationId xmlns:p14="http://schemas.microsoft.com/office/powerpoint/2010/main" val="7736383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лилиния 2"/>
          <p:cNvSpPr/>
          <p:nvPr/>
        </p:nvSpPr>
        <p:spPr>
          <a:xfrm>
            <a:off x="3096883" y="614740"/>
            <a:ext cx="0" cy="0"/>
          </a:xfrm>
          <a:custGeom>
            <a:avLst/>
            <a:gdLst>
              <a:gd name="connsiteX0" fmla="*/ 0 w 0"/>
              <a:gd name="connsiteY0" fmla="*/ 0 h 0"/>
              <a:gd name="connsiteX1" fmla="*/ 0 w 0"/>
              <a:gd name="connsiteY1" fmla="*/ 0 h 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</a:cxnLst>
            <a:rect l="l" t="t" r="r" b="b"/>
            <a:pathLst>
              <a:path>
                <a:moveTo>
                  <a:pt x="0" y="0"/>
                </a:moveTo>
                <a:lnTo>
                  <a:pt x="0" y="0"/>
                </a:lnTo>
              </a:path>
            </a:pathLst>
          </a:cu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6" name="Text Box 2"/>
          <p:cNvSpPr txBox="1">
            <a:spLocks noChangeArrowheads="1"/>
          </p:cNvSpPr>
          <p:nvPr/>
        </p:nvSpPr>
        <p:spPr bwMode="auto">
          <a:xfrm>
            <a:off x="1" y="-2"/>
            <a:ext cx="9153732" cy="590897"/>
          </a:xfrm>
          <a:prstGeom prst="rect">
            <a:avLst/>
          </a:prstGeom>
          <a:solidFill>
            <a:schemeClr val="accent1">
              <a:lumMod val="50000"/>
            </a:schemeClr>
          </a:solidFill>
          <a:ln w="9525">
            <a:noFill/>
            <a:miter lim="800000"/>
            <a:headEnd/>
            <a:tailEnd/>
          </a:ln>
        </p:spPr>
        <p:txBody>
          <a:bodyPr lIns="62136" tIns="31069" rIns="62136" bIns="31069" anchor="ctr"/>
          <a:lstStyle>
            <a:defPPr>
              <a:defRPr lang="ru-RU"/>
            </a:defPPr>
            <a:lvl1pPr algn="ctr">
              <a:defRPr sz="140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1200" dirty="0"/>
              <a:t>      ИНФОРМАЦИОННЫЕ МАТЕРИАЛЫ ПО ОПАСНЫМ </a:t>
            </a:r>
            <a:r>
              <a:rPr lang="ru-RU" sz="1200" dirty="0" smtClean="0"/>
              <a:t> ЭКЗОГЕННЫМ </a:t>
            </a:r>
            <a:r>
              <a:rPr lang="ru-RU" sz="1200" dirty="0"/>
              <a:t>ГЕОЛОГИЧЕСКИМ ПРОЦЕССАМ </a:t>
            </a:r>
          </a:p>
        </p:txBody>
      </p:sp>
      <p:pic>
        <p:nvPicPr>
          <p:cNvPr id="6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590894"/>
            <a:ext cx="9153733" cy="626710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82"/>
          <p:cNvSpPr txBox="1"/>
          <p:nvPr/>
        </p:nvSpPr>
        <p:spPr>
          <a:xfrm>
            <a:off x="1187624" y="191683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54</a:t>
            </a:r>
          </a:p>
        </p:txBody>
      </p:sp>
      <p:sp>
        <p:nvSpPr>
          <p:cNvPr id="7" name="TextBox 82"/>
          <p:cNvSpPr txBox="1"/>
          <p:nvPr/>
        </p:nvSpPr>
        <p:spPr>
          <a:xfrm>
            <a:off x="6012160" y="6021287"/>
            <a:ext cx="288032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</a:t>
            </a:r>
          </a:p>
        </p:txBody>
      </p:sp>
      <p:sp>
        <p:nvSpPr>
          <p:cNvPr id="8" name="TextBox 82"/>
          <p:cNvSpPr txBox="1"/>
          <p:nvPr/>
        </p:nvSpPr>
        <p:spPr>
          <a:xfrm>
            <a:off x="3696391" y="141277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64</a:t>
            </a:r>
          </a:p>
        </p:txBody>
      </p:sp>
      <p:sp>
        <p:nvSpPr>
          <p:cNvPr id="9" name="TextBox 82"/>
          <p:cNvSpPr txBox="1"/>
          <p:nvPr/>
        </p:nvSpPr>
        <p:spPr>
          <a:xfrm>
            <a:off x="1619672" y="366064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24</a:t>
            </a:r>
          </a:p>
        </p:txBody>
      </p:sp>
      <p:sp>
        <p:nvSpPr>
          <p:cNvPr id="10" name="TextBox 82"/>
          <p:cNvSpPr txBox="1"/>
          <p:nvPr/>
        </p:nvSpPr>
        <p:spPr>
          <a:xfrm>
            <a:off x="6444208" y="400506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</a:t>
            </a:r>
          </a:p>
        </p:txBody>
      </p:sp>
      <p:sp>
        <p:nvSpPr>
          <p:cNvPr id="11" name="TextBox 82"/>
          <p:cNvSpPr txBox="1"/>
          <p:nvPr/>
        </p:nvSpPr>
        <p:spPr>
          <a:xfrm>
            <a:off x="7092280" y="431011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</a:t>
            </a:r>
          </a:p>
        </p:txBody>
      </p:sp>
      <p:sp>
        <p:nvSpPr>
          <p:cNvPr id="12" name="TextBox 82"/>
          <p:cNvSpPr txBox="1"/>
          <p:nvPr/>
        </p:nvSpPr>
        <p:spPr>
          <a:xfrm>
            <a:off x="7164288" y="32849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65</a:t>
            </a:r>
          </a:p>
        </p:txBody>
      </p:sp>
      <p:sp>
        <p:nvSpPr>
          <p:cNvPr id="13" name="TextBox 82"/>
          <p:cNvSpPr txBox="1"/>
          <p:nvPr/>
        </p:nvSpPr>
        <p:spPr>
          <a:xfrm>
            <a:off x="2738166" y="314935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16</a:t>
            </a:r>
          </a:p>
        </p:txBody>
      </p:sp>
      <p:sp>
        <p:nvSpPr>
          <p:cNvPr id="14" name="TextBox 82"/>
          <p:cNvSpPr txBox="1"/>
          <p:nvPr/>
        </p:nvSpPr>
        <p:spPr>
          <a:xfrm>
            <a:off x="3995936" y="287694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8</a:t>
            </a:r>
          </a:p>
        </p:txBody>
      </p:sp>
      <p:sp>
        <p:nvSpPr>
          <p:cNvPr id="15" name="TextBox 82"/>
          <p:cNvSpPr txBox="1"/>
          <p:nvPr/>
        </p:nvSpPr>
        <p:spPr>
          <a:xfrm>
            <a:off x="4391980" y="274073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</a:t>
            </a:r>
          </a:p>
        </p:txBody>
      </p:sp>
      <p:sp>
        <p:nvSpPr>
          <p:cNvPr id="16" name="TextBox 82"/>
          <p:cNvSpPr txBox="1"/>
          <p:nvPr/>
        </p:nvSpPr>
        <p:spPr>
          <a:xfrm>
            <a:off x="2934458" y="261201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14</a:t>
            </a:r>
          </a:p>
        </p:txBody>
      </p:sp>
      <p:sp>
        <p:nvSpPr>
          <p:cNvPr id="17" name="TextBox 82"/>
          <p:cNvSpPr txBox="1"/>
          <p:nvPr/>
        </p:nvSpPr>
        <p:spPr>
          <a:xfrm>
            <a:off x="2793158" y="1916831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62</a:t>
            </a:r>
          </a:p>
        </p:txBody>
      </p:sp>
      <p:sp>
        <p:nvSpPr>
          <p:cNvPr id="18" name="TextBox 82"/>
          <p:cNvSpPr txBox="1"/>
          <p:nvPr/>
        </p:nvSpPr>
        <p:spPr>
          <a:xfrm>
            <a:off x="2558146" y="222492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61</a:t>
            </a:r>
          </a:p>
        </p:txBody>
      </p:sp>
      <p:sp>
        <p:nvSpPr>
          <p:cNvPr id="19" name="TextBox 82"/>
          <p:cNvSpPr txBox="1"/>
          <p:nvPr/>
        </p:nvSpPr>
        <p:spPr>
          <a:xfrm>
            <a:off x="323528" y="631244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49</a:t>
            </a:r>
          </a:p>
        </p:txBody>
      </p:sp>
      <p:sp>
        <p:nvSpPr>
          <p:cNvPr id="20" name="TextBox 82"/>
          <p:cNvSpPr txBox="1"/>
          <p:nvPr/>
        </p:nvSpPr>
        <p:spPr>
          <a:xfrm>
            <a:off x="827584" y="508518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45</a:t>
            </a:r>
          </a:p>
        </p:txBody>
      </p:sp>
      <p:sp>
        <p:nvSpPr>
          <p:cNvPr id="21" name="TextBox 82"/>
          <p:cNvSpPr txBox="1"/>
          <p:nvPr/>
        </p:nvSpPr>
        <p:spPr>
          <a:xfrm>
            <a:off x="827584" y="479641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44</a:t>
            </a:r>
          </a:p>
        </p:txBody>
      </p:sp>
      <p:sp>
        <p:nvSpPr>
          <p:cNvPr id="22" name="TextBox 82"/>
          <p:cNvSpPr txBox="1"/>
          <p:nvPr/>
        </p:nvSpPr>
        <p:spPr>
          <a:xfrm>
            <a:off x="899592" y="426836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36</a:t>
            </a:r>
          </a:p>
        </p:txBody>
      </p:sp>
      <p:sp>
        <p:nvSpPr>
          <p:cNvPr id="23" name="TextBox 82"/>
          <p:cNvSpPr txBox="1"/>
          <p:nvPr/>
        </p:nvSpPr>
        <p:spPr>
          <a:xfrm>
            <a:off x="593812" y="452400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42</a:t>
            </a:r>
          </a:p>
        </p:txBody>
      </p:sp>
      <p:sp>
        <p:nvSpPr>
          <p:cNvPr id="24" name="TextBox 82"/>
          <p:cNvSpPr txBox="1"/>
          <p:nvPr/>
        </p:nvSpPr>
        <p:spPr>
          <a:xfrm>
            <a:off x="602279" y="287694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50</a:t>
            </a:r>
          </a:p>
        </p:txBody>
      </p:sp>
      <p:sp>
        <p:nvSpPr>
          <p:cNvPr id="25" name="TextBox 82"/>
          <p:cNvSpPr txBox="1"/>
          <p:nvPr/>
        </p:nvSpPr>
        <p:spPr>
          <a:xfrm>
            <a:off x="1146093" y="370010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25</a:t>
            </a:r>
          </a:p>
        </p:txBody>
      </p:sp>
      <p:sp>
        <p:nvSpPr>
          <p:cNvPr id="26" name="TextBox 82"/>
          <p:cNvSpPr txBox="1"/>
          <p:nvPr/>
        </p:nvSpPr>
        <p:spPr>
          <a:xfrm>
            <a:off x="1259632" y="4038282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31</a:t>
            </a:r>
          </a:p>
        </p:txBody>
      </p:sp>
      <p:sp>
        <p:nvSpPr>
          <p:cNvPr id="27" name="Text Box 182"/>
          <p:cNvSpPr txBox="1">
            <a:spLocks noChangeArrowheads="1"/>
          </p:cNvSpPr>
          <p:nvPr/>
        </p:nvSpPr>
        <p:spPr bwMode="auto">
          <a:xfrm>
            <a:off x="841065" y="3302824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Кепша</a:t>
            </a:r>
            <a:endParaRPr lang="ru-RU" altLang="ru-RU" dirty="0"/>
          </a:p>
        </p:txBody>
      </p:sp>
      <p:sp>
        <p:nvSpPr>
          <p:cNvPr id="28" name="Text Box 182"/>
          <p:cNvSpPr txBox="1">
            <a:spLocks noChangeArrowheads="1"/>
          </p:cNvSpPr>
          <p:nvPr/>
        </p:nvSpPr>
        <p:spPr bwMode="auto">
          <a:xfrm>
            <a:off x="1259632" y="3069851"/>
            <a:ext cx="69311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Чвижепсе</a:t>
            </a:r>
            <a:endParaRPr lang="ru-RU" altLang="ru-RU" dirty="0"/>
          </a:p>
        </p:txBody>
      </p:sp>
      <p:sp>
        <p:nvSpPr>
          <p:cNvPr id="29" name="Text Box 182"/>
          <p:cNvSpPr txBox="1">
            <a:spLocks noChangeArrowheads="1"/>
          </p:cNvSpPr>
          <p:nvPr/>
        </p:nvSpPr>
        <p:spPr bwMode="auto">
          <a:xfrm>
            <a:off x="2904303" y="2417835"/>
            <a:ext cx="1152128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/>
              <a:t>Красная Поляна</a:t>
            </a:r>
          </a:p>
        </p:txBody>
      </p:sp>
      <p:sp>
        <p:nvSpPr>
          <p:cNvPr id="30" name="Text Box 182"/>
          <p:cNvSpPr txBox="1">
            <a:spLocks noChangeArrowheads="1"/>
          </p:cNvSpPr>
          <p:nvPr/>
        </p:nvSpPr>
        <p:spPr bwMode="auto">
          <a:xfrm>
            <a:off x="3691524" y="2145420"/>
            <a:ext cx="880476" cy="159011"/>
          </a:xfrm>
          <a:prstGeom prst="rect">
            <a:avLst/>
          </a:prstGeom>
          <a:solidFill>
            <a:schemeClr val="accent6">
              <a:lumMod val="60000"/>
              <a:lumOff val="40000"/>
              <a:alpha val="75000"/>
            </a:schemeClr>
          </a:solidFill>
          <a:ln>
            <a:solidFill>
              <a:schemeClr val="tx1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ctr">
              <a:defRPr sz="800" b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r>
              <a:rPr lang="ru-RU" altLang="ru-RU" dirty="0" err="1"/>
              <a:t>Эстосадок</a:t>
            </a:r>
            <a:endParaRPr lang="ru-RU" altLang="ru-RU" dirty="0"/>
          </a:p>
        </p:txBody>
      </p:sp>
      <p:sp>
        <p:nvSpPr>
          <p:cNvPr id="32" name="TextBox 31"/>
          <p:cNvSpPr txBox="1"/>
          <p:nvPr/>
        </p:nvSpPr>
        <p:spPr>
          <a:xfrm rot="2234548">
            <a:off x="5144833" y="2999313"/>
            <a:ext cx="810082" cy="262277"/>
          </a:xfrm>
          <a:prstGeom prst="rect">
            <a:avLst/>
          </a:prstGeom>
          <a:noFill/>
          <a:effectLst>
            <a:softEdge rad="63500"/>
          </a:effectLst>
        </p:spPr>
        <p:txBody>
          <a:bodyPr wrap="square" lIns="122579" tIns="61290" rIns="122579" bIns="61290">
            <a:spAutoFit/>
          </a:bodyPr>
          <a:lstStyle>
            <a:defPPr>
              <a:defRPr lang="ru-RU"/>
            </a:defPPr>
            <a:lvl1pPr algn="ctr">
              <a:defRPr sz="7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>
              <a:defRPr/>
            </a:pPr>
            <a:r>
              <a:rPr lang="ru-RU" sz="900" dirty="0">
                <a:solidFill>
                  <a:srgbClr val="0C03BD"/>
                </a:solidFill>
              </a:rPr>
              <a:t>р. </a:t>
            </a:r>
            <a:r>
              <a:rPr lang="ru-RU" sz="900" dirty="0" err="1">
                <a:solidFill>
                  <a:srgbClr val="0C03BD"/>
                </a:solidFill>
              </a:rPr>
              <a:t>Мзымта</a:t>
            </a:r>
            <a:endParaRPr lang="ru-RU" sz="900" dirty="0">
              <a:solidFill>
                <a:srgbClr val="0C03BD"/>
              </a:solidFill>
            </a:endParaRPr>
          </a:p>
        </p:txBody>
      </p:sp>
      <p:sp>
        <p:nvSpPr>
          <p:cNvPr id="33" name="TextBox 82"/>
          <p:cNvSpPr txBox="1"/>
          <p:nvPr/>
        </p:nvSpPr>
        <p:spPr>
          <a:xfrm>
            <a:off x="3102718" y="290540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15</a:t>
            </a:r>
          </a:p>
        </p:txBody>
      </p:sp>
      <p:sp>
        <p:nvSpPr>
          <p:cNvPr id="34" name="TextBox 82"/>
          <p:cNvSpPr txBox="1"/>
          <p:nvPr/>
        </p:nvSpPr>
        <p:spPr>
          <a:xfrm>
            <a:off x="3294498" y="260999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13</a:t>
            </a:r>
          </a:p>
        </p:txBody>
      </p:sp>
      <p:sp>
        <p:nvSpPr>
          <p:cNvPr id="35" name="TextBox 82"/>
          <p:cNvSpPr txBox="1"/>
          <p:nvPr/>
        </p:nvSpPr>
        <p:spPr>
          <a:xfrm>
            <a:off x="3648664" y="271815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11</a:t>
            </a:r>
          </a:p>
        </p:txBody>
      </p:sp>
      <p:sp>
        <p:nvSpPr>
          <p:cNvPr id="36" name="TextBox 82"/>
          <p:cNvSpPr txBox="1"/>
          <p:nvPr/>
        </p:nvSpPr>
        <p:spPr>
          <a:xfrm>
            <a:off x="2060762" y="33823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22</a:t>
            </a:r>
          </a:p>
        </p:txBody>
      </p:sp>
      <p:sp>
        <p:nvSpPr>
          <p:cNvPr id="37" name="TextBox 82"/>
          <p:cNvSpPr txBox="1"/>
          <p:nvPr/>
        </p:nvSpPr>
        <p:spPr>
          <a:xfrm>
            <a:off x="2433118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17</a:t>
            </a:r>
          </a:p>
        </p:txBody>
      </p:sp>
      <p:sp>
        <p:nvSpPr>
          <p:cNvPr id="38" name="TextBox 82"/>
          <p:cNvSpPr txBox="1"/>
          <p:nvPr/>
        </p:nvSpPr>
        <p:spPr>
          <a:xfrm>
            <a:off x="2340267" y="3014383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18</a:t>
            </a:r>
          </a:p>
        </p:txBody>
      </p:sp>
      <p:sp>
        <p:nvSpPr>
          <p:cNvPr id="39" name="TextBox 82"/>
          <p:cNvSpPr txBox="1"/>
          <p:nvPr/>
        </p:nvSpPr>
        <p:spPr>
          <a:xfrm>
            <a:off x="1980227" y="3109914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20</a:t>
            </a:r>
          </a:p>
        </p:txBody>
      </p:sp>
      <p:sp>
        <p:nvSpPr>
          <p:cNvPr id="40" name="TextBox 82"/>
          <p:cNvSpPr txBox="1"/>
          <p:nvPr/>
        </p:nvSpPr>
        <p:spPr>
          <a:xfrm>
            <a:off x="1643386" y="3343767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23</a:t>
            </a:r>
          </a:p>
        </p:txBody>
      </p:sp>
      <p:sp>
        <p:nvSpPr>
          <p:cNvPr id="41" name="TextBox 82"/>
          <p:cNvSpPr txBox="1"/>
          <p:nvPr/>
        </p:nvSpPr>
        <p:spPr>
          <a:xfrm>
            <a:off x="1996733" y="2780928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56</a:t>
            </a:r>
          </a:p>
        </p:txBody>
      </p:sp>
      <p:sp>
        <p:nvSpPr>
          <p:cNvPr id="42" name="TextBox 82"/>
          <p:cNvSpPr txBox="1"/>
          <p:nvPr/>
        </p:nvSpPr>
        <p:spPr>
          <a:xfrm>
            <a:off x="1687708" y="2779930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55</a:t>
            </a:r>
          </a:p>
        </p:txBody>
      </p:sp>
      <p:sp>
        <p:nvSpPr>
          <p:cNvPr id="43" name="TextBox 82"/>
          <p:cNvSpPr txBox="1"/>
          <p:nvPr/>
        </p:nvSpPr>
        <p:spPr>
          <a:xfrm>
            <a:off x="2544263" y="2581946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60</a:t>
            </a:r>
          </a:p>
        </p:txBody>
      </p:sp>
      <p:sp>
        <p:nvSpPr>
          <p:cNvPr id="44" name="TextBox 82"/>
          <p:cNvSpPr txBox="1"/>
          <p:nvPr/>
        </p:nvSpPr>
        <p:spPr>
          <a:xfrm>
            <a:off x="2303774" y="2779929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59</a:t>
            </a:r>
          </a:p>
        </p:txBody>
      </p:sp>
      <p:pic>
        <p:nvPicPr>
          <p:cNvPr id="45" name="Picture 4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84368" y="760181"/>
            <a:ext cx="920171" cy="80424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6" name="TextBox 82"/>
          <p:cNvSpPr txBox="1"/>
          <p:nvPr/>
        </p:nvSpPr>
        <p:spPr>
          <a:xfrm>
            <a:off x="8532440" y="4132155"/>
            <a:ext cx="360040" cy="272415"/>
          </a:xfrm>
          <a:prstGeom prst="round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1000" dirty="0"/>
              <a:t>12</a:t>
            </a:r>
          </a:p>
        </p:txBody>
      </p:sp>
    </p:spTree>
    <p:extLst>
      <p:ext uri="{BB962C8B-B14F-4D97-AF65-F5344CB8AC3E}">
        <p14:creationId xmlns:p14="http://schemas.microsoft.com/office/powerpoint/2010/main" val="9533683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3000"/>
    </mc:Choice>
    <mc:Fallback xmlns="">
      <p:transition spd="slow" advClick="0" advTm="300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5293</TotalTime>
  <Words>651</Words>
  <Application>Microsoft Office PowerPoint</Application>
  <PresentationFormat>Экран (4:3)</PresentationFormat>
  <Paragraphs>233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Начальник отдела - Коптелов В.В.</dc:creator>
  <cp:lastModifiedBy>ARM_9</cp:lastModifiedBy>
  <cp:revision>1375</cp:revision>
  <dcterms:created xsi:type="dcterms:W3CDTF">2020-10-19T16:39:39Z</dcterms:created>
  <dcterms:modified xsi:type="dcterms:W3CDTF">2024-04-25T06:20:48Z</dcterms:modified>
</cp:coreProperties>
</file>