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7"/>
  </p:notesMasterIdLst>
  <p:handoutMasterIdLst>
    <p:handoutMasterId r:id="rId8"/>
  </p:handoutMasterIdLst>
  <p:sldIdLst>
    <p:sldId id="8070" r:id="rId2"/>
    <p:sldId id="8052" r:id="rId3"/>
    <p:sldId id="8071" r:id="rId4"/>
    <p:sldId id="8066" r:id="rId5"/>
    <p:sldId id="8067" r:id="rId6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70"/>
            <p14:sldId id="8052"/>
            <p14:sldId id="8071"/>
            <p14:sldId id="8066"/>
            <p14:sldId id="8067"/>
          </p14:sldIdLst>
        </p14:section>
      </p14:sectionLst>
    </p:ext>
    <p:ext uri="{EFAFB233-063F-42B5-8137-9DF3F51BA10A}">
      <p15:sldGuideLst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/>
  <p:cmAuthor id="2" name="User" initials="U" lastIdx="1" clrIdx="1"/>
  <p:cmAuthor id="3" name="ARM_9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000000"/>
    <a:srgbClr val="181DF8"/>
    <a:srgbClr val="EE1AD0"/>
    <a:srgbClr val="3DF353"/>
    <a:srgbClr val="EFF4ED"/>
    <a:srgbClr val="4ADFE6"/>
    <a:srgbClr val="563BF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40" autoAdjust="0"/>
    <p:restoredTop sz="96404" autoAdjust="0"/>
  </p:normalViewPr>
  <p:slideViewPr>
    <p:cSldViewPr snapToGrid="0">
      <p:cViewPr varScale="1">
        <p:scale>
          <a:sx n="109" d="100"/>
          <a:sy n="109" d="100"/>
        </p:scale>
        <p:origin x="1902" y="114"/>
      </p:cViewPr>
      <p:guideLst>
        <p:guide pos="3628"/>
        <p:guide orient="horz" pos="4320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9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15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14.02.2024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9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15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138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14.02.2024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59" tIns="47678" rIns="95359" bIns="4767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85" y="3275988"/>
            <a:ext cx="7951469" cy="2680335"/>
          </a:xfrm>
          <a:prstGeom prst="rect">
            <a:avLst/>
          </a:prstGeom>
        </p:spPr>
        <p:txBody>
          <a:bodyPr vert="horz" lIns="95359" tIns="47678" rIns="95359" bIns="4767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6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138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47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14.02.2024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14.02.2024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14.02.2024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14.02.2024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14.02.2024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14.02.2024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14.02.2024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14.02.2024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14.02.2024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14.02.2024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14.02.2024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14.02.2024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435834" y="490003"/>
            <a:ext cx="8699620" cy="6370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63" y="602118"/>
            <a:ext cx="2024760" cy="20730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57" name="Freeform 281"/>
          <p:cNvSpPr>
            <a:spLocks noEditPoints="1"/>
          </p:cNvSpPr>
          <p:nvPr/>
        </p:nvSpPr>
        <p:spPr bwMode="auto">
          <a:xfrm rot="21334256">
            <a:off x="1571725" y="3458326"/>
            <a:ext cx="1308841" cy="612429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89" name="Freeform 246"/>
          <p:cNvSpPr>
            <a:spLocks noEditPoints="1"/>
          </p:cNvSpPr>
          <p:nvPr/>
        </p:nvSpPr>
        <p:spPr bwMode="auto">
          <a:xfrm rot="21334256">
            <a:off x="1917173" y="3897878"/>
            <a:ext cx="847695" cy="721380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8731"/>
            <a:ext cx="2058914" cy="23122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9" y="4973134"/>
            <a:ext cx="2045460" cy="18848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4" name="Freeform 255"/>
          <p:cNvSpPr>
            <a:spLocks noEditPoints="1"/>
          </p:cNvSpPr>
          <p:nvPr/>
        </p:nvSpPr>
        <p:spPr bwMode="auto">
          <a:xfrm rot="21334256">
            <a:off x="5622581" y="3103377"/>
            <a:ext cx="835827" cy="505129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00" name="Freeform 247"/>
          <p:cNvSpPr>
            <a:spLocks/>
          </p:cNvSpPr>
          <p:nvPr/>
        </p:nvSpPr>
        <p:spPr bwMode="auto">
          <a:xfrm rot="21334256">
            <a:off x="4584788" y="4700523"/>
            <a:ext cx="984102" cy="1169158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5" name="Freeform 267"/>
          <p:cNvSpPr>
            <a:spLocks noEditPoints="1"/>
          </p:cNvSpPr>
          <p:nvPr/>
        </p:nvSpPr>
        <p:spPr bwMode="auto">
          <a:xfrm rot="21334256">
            <a:off x="6242343" y="3751785"/>
            <a:ext cx="778183" cy="1157176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90" name="Rectangle 845"/>
          <p:cNvSpPr>
            <a:spLocks noChangeArrowheads="1"/>
          </p:cNvSpPr>
          <p:nvPr/>
        </p:nvSpPr>
        <p:spPr bwMode="auto">
          <a:xfrm>
            <a:off x="2184041" y="4044442"/>
            <a:ext cx="504771" cy="10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Анапа</a:t>
            </a:r>
          </a:p>
        </p:txBody>
      </p:sp>
      <p:sp>
        <p:nvSpPr>
          <p:cNvPr id="444" name="Freeform 266"/>
          <p:cNvSpPr>
            <a:spLocks/>
          </p:cNvSpPr>
          <p:nvPr/>
        </p:nvSpPr>
        <p:spPr bwMode="auto">
          <a:xfrm rot="21334256">
            <a:off x="5755218" y="4525581"/>
            <a:ext cx="713760" cy="1916521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508" name="Freeform 279"/>
          <p:cNvSpPr>
            <a:spLocks/>
          </p:cNvSpPr>
          <p:nvPr/>
        </p:nvSpPr>
        <p:spPr bwMode="auto">
          <a:xfrm rot="21381802">
            <a:off x="4531038" y="5488791"/>
            <a:ext cx="1690304" cy="1188542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2619455" y="5715220"/>
            <a:ext cx="4103129" cy="1113800"/>
          </a:xfrm>
          <a:prstGeom prst="roundRect">
            <a:avLst>
              <a:gd name="adj" fmla="val 12565"/>
            </a:avLst>
          </a:prstGeom>
          <a:solidFill>
            <a:srgbClr val="FFC000">
              <a:alpha val="85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с: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порывами  линий связи  и электропередачи, повалом деревьев;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обрушением 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 закрепленных  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конструкций,  повреждением  кровли зданий;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работы систем жизнеобеспечения населения;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в работе всех видов транспорта;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затруднением движения и образованием заторов на автодорогах федерального и регионального значения, увеличением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ДТП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" name="Freeform 278"/>
          <p:cNvSpPr>
            <a:spLocks/>
          </p:cNvSpPr>
          <p:nvPr/>
        </p:nvSpPr>
        <p:spPr bwMode="auto">
          <a:xfrm rot="21334256">
            <a:off x="2489214" y="4161364"/>
            <a:ext cx="518789" cy="572810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70" name="Rectangle 703"/>
          <p:cNvSpPr>
            <a:spLocks noChangeArrowheads="1"/>
          </p:cNvSpPr>
          <p:nvPr/>
        </p:nvSpPr>
        <p:spPr bwMode="auto">
          <a:xfrm>
            <a:off x="2215255" y="3711412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</a:p>
        </p:txBody>
      </p:sp>
      <p:sp>
        <p:nvSpPr>
          <p:cNvPr id="422" name="Freeform 248"/>
          <p:cNvSpPr>
            <a:spLocks/>
          </p:cNvSpPr>
          <p:nvPr/>
        </p:nvSpPr>
        <p:spPr bwMode="auto">
          <a:xfrm rot="21334256">
            <a:off x="5911010" y="2146995"/>
            <a:ext cx="867698" cy="975594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9" name="Freeform 261"/>
          <p:cNvSpPr>
            <a:spLocks/>
          </p:cNvSpPr>
          <p:nvPr/>
        </p:nvSpPr>
        <p:spPr bwMode="auto">
          <a:xfrm rot="21334256">
            <a:off x="2555278" y="3864482"/>
            <a:ext cx="866344" cy="721378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3" name="Rectangle 708"/>
          <p:cNvSpPr>
            <a:spLocks noChangeArrowheads="1"/>
          </p:cNvSpPr>
          <p:nvPr/>
        </p:nvSpPr>
        <p:spPr bwMode="auto">
          <a:xfrm>
            <a:off x="2858724" y="4130035"/>
            <a:ext cx="35181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</a:p>
        </p:txBody>
      </p:sp>
      <p:sp>
        <p:nvSpPr>
          <p:cNvPr id="476" name="Rectangle 743"/>
          <p:cNvSpPr>
            <a:spLocks noChangeArrowheads="1"/>
          </p:cNvSpPr>
          <p:nvPr/>
        </p:nvSpPr>
        <p:spPr bwMode="auto">
          <a:xfrm>
            <a:off x="2740899" y="3382172"/>
            <a:ext cx="397606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Rectangle 953"/>
          <p:cNvSpPr>
            <a:spLocks noChangeArrowheads="1"/>
          </p:cNvSpPr>
          <p:nvPr/>
        </p:nvSpPr>
        <p:spPr bwMode="auto">
          <a:xfrm>
            <a:off x="2486998" y="442243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</a:p>
        </p:txBody>
      </p:sp>
      <p:pic>
        <p:nvPicPr>
          <p:cNvPr id="231" name="Рисунок 2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99" y="-12274"/>
            <a:ext cx="732698" cy="747277"/>
          </a:xfrm>
          <a:prstGeom prst="rect">
            <a:avLst/>
          </a:prstGeom>
        </p:spPr>
      </p:pic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id="{EA3C8896-D8B8-4FB7-AFBE-621C6FE35954}"/>
              </a:ext>
            </a:extLst>
          </p:cNvPr>
          <p:cNvSpPr/>
          <p:nvPr/>
        </p:nvSpPr>
        <p:spPr>
          <a:xfrm>
            <a:off x="0" y="0"/>
            <a:ext cx="9143182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КРАСНОДАРСКОГО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15.02.2024 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Полилиния 356"/>
          <p:cNvSpPr>
            <a:spLocks/>
          </p:cNvSpPr>
          <p:nvPr/>
        </p:nvSpPr>
        <p:spPr bwMode="auto">
          <a:xfrm rot="21334256">
            <a:off x="3568281" y="4013769"/>
            <a:ext cx="769707" cy="949181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2" name="Полилиния 371"/>
          <p:cNvSpPr>
            <a:spLocks/>
          </p:cNvSpPr>
          <p:nvPr/>
        </p:nvSpPr>
        <p:spPr bwMode="auto">
          <a:xfrm rot="21334256">
            <a:off x="3924899" y="3830144"/>
            <a:ext cx="769707" cy="399481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4" name="Freeform 245"/>
          <p:cNvSpPr>
            <a:spLocks/>
          </p:cNvSpPr>
          <p:nvPr/>
        </p:nvSpPr>
        <p:spPr bwMode="auto">
          <a:xfrm rot="21334256">
            <a:off x="3102037" y="3886481"/>
            <a:ext cx="740885" cy="949181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3" name="Freeform 249"/>
          <p:cNvSpPr>
            <a:spLocks/>
          </p:cNvSpPr>
          <p:nvPr/>
        </p:nvSpPr>
        <p:spPr bwMode="auto">
          <a:xfrm rot="21334256">
            <a:off x="4818404" y="4035827"/>
            <a:ext cx="625598" cy="914516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4" name="Freeform 250"/>
          <p:cNvSpPr>
            <a:spLocks/>
          </p:cNvSpPr>
          <p:nvPr/>
        </p:nvSpPr>
        <p:spPr bwMode="auto">
          <a:xfrm rot="21334256">
            <a:off x="3757451" y="2599821"/>
            <a:ext cx="1042665" cy="491922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5" name="Freeform 251"/>
          <p:cNvSpPr>
            <a:spLocks/>
          </p:cNvSpPr>
          <p:nvPr/>
        </p:nvSpPr>
        <p:spPr bwMode="auto">
          <a:xfrm rot="21334256">
            <a:off x="4803709" y="2757871"/>
            <a:ext cx="717150" cy="769249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6" name="Freeform 252"/>
          <p:cNvSpPr>
            <a:spLocks/>
          </p:cNvSpPr>
          <p:nvPr/>
        </p:nvSpPr>
        <p:spPr bwMode="auto">
          <a:xfrm rot="21334256">
            <a:off x="5631484" y="3497406"/>
            <a:ext cx="912120" cy="589320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7" name="Freeform 253"/>
          <p:cNvSpPr>
            <a:spLocks/>
          </p:cNvSpPr>
          <p:nvPr/>
        </p:nvSpPr>
        <p:spPr bwMode="auto">
          <a:xfrm rot="21334256">
            <a:off x="3874719" y="3500810"/>
            <a:ext cx="964675" cy="576113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8" name="Freeform 254"/>
          <p:cNvSpPr>
            <a:spLocks noEditPoints="1"/>
          </p:cNvSpPr>
          <p:nvPr/>
        </p:nvSpPr>
        <p:spPr bwMode="auto">
          <a:xfrm rot="21334256">
            <a:off x="2731910" y="1285325"/>
            <a:ext cx="1063323" cy="1166011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0" name="Freeform 256"/>
          <p:cNvSpPr>
            <a:spLocks/>
          </p:cNvSpPr>
          <p:nvPr/>
        </p:nvSpPr>
        <p:spPr bwMode="auto">
          <a:xfrm rot="21334256">
            <a:off x="3075737" y="2933201"/>
            <a:ext cx="1017234" cy="850136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5" name="Freeform 257"/>
          <p:cNvSpPr>
            <a:spLocks/>
          </p:cNvSpPr>
          <p:nvPr/>
        </p:nvSpPr>
        <p:spPr bwMode="auto">
          <a:xfrm rot="21334256">
            <a:off x="3676840" y="1993227"/>
            <a:ext cx="1100308" cy="853437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6" name="Freeform 258"/>
          <p:cNvSpPr>
            <a:spLocks/>
          </p:cNvSpPr>
          <p:nvPr/>
        </p:nvSpPr>
        <p:spPr bwMode="auto">
          <a:xfrm rot="21334256">
            <a:off x="4379650" y="2924702"/>
            <a:ext cx="622209" cy="782455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7" name="Freeform 259"/>
          <p:cNvSpPr>
            <a:spLocks/>
          </p:cNvSpPr>
          <p:nvPr/>
        </p:nvSpPr>
        <p:spPr bwMode="auto">
          <a:xfrm rot="21334256">
            <a:off x="3174305" y="3227413"/>
            <a:ext cx="835827" cy="884802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8" name="Freeform 260"/>
          <p:cNvSpPr>
            <a:spLocks/>
          </p:cNvSpPr>
          <p:nvPr/>
        </p:nvSpPr>
        <p:spPr bwMode="auto">
          <a:xfrm rot="21334256">
            <a:off x="4926371" y="1704094"/>
            <a:ext cx="849390" cy="609129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0" name="Freeform 262"/>
          <p:cNvSpPr>
            <a:spLocks/>
          </p:cNvSpPr>
          <p:nvPr/>
        </p:nvSpPr>
        <p:spPr bwMode="auto">
          <a:xfrm rot="21334256">
            <a:off x="5469979" y="3801145"/>
            <a:ext cx="1025711" cy="833628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1" name="Freeform 263"/>
          <p:cNvSpPr>
            <a:spLocks/>
          </p:cNvSpPr>
          <p:nvPr/>
        </p:nvSpPr>
        <p:spPr bwMode="auto">
          <a:xfrm rot="21334256">
            <a:off x="4483093" y="1342075"/>
            <a:ext cx="988413" cy="802265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2" name="Freeform 264"/>
          <p:cNvSpPr>
            <a:spLocks noEditPoints="1"/>
          </p:cNvSpPr>
          <p:nvPr/>
        </p:nvSpPr>
        <p:spPr bwMode="auto">
          <a:xfrm rot="21334256">
            <a:off x="6171362" y="4469247"/>
            <a:ext cx="612035" cy="1110955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3" name="Freeform 265"/>
          <p:cNvSpPr>
            <a:spLocks noEditPoints="1"/>
          </p:cNvSpPr>
          <p:nvPr/>
        </p:nvSpPr>
        <p:spPr bwMode="auto">
          <a:xfrm rot="21334256">
            <a:off x="4307220" y="1918567"/>
            <a:ext cx="747666" cy="714775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6" name="Freeform 268"/>
          <p:cNvSpPr>
            <a:spLocks/>
          </p:cNvSpPr>
          <p:nvPr/>
        </p:nvSpPr>
        <p:spPr bwMode="auto">
          <a:xfrm rot="21334256">
            <a:off x="5594579" y="2174015"/>
            <a:ext cx="812092" cy="988799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7" name="Freeform 269"/>
          <p:cNvSpPr>
            <a:spLocks/>
          </p:cNvSpPr>
          <p:nvPr/>
        </p:nvSpPr>
        <p:spPr bwMode="auto">
          <a:xfrm rot="21334256">
            <a:off x="6617658" y="4708833"/>
            <a:ext cx="793442" cy="1015213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8" name="Freeform 270"/>
          <p:cNvSpPr>
            <a:spLocks/>
          </p:cNvSpPr>
          <p:nvPr/>
        </p:nvSpPr>
        <p:spPr bwMode="auto">
          <a:xfrm rot="21334256">
            <a:off x="4760048" y="2194981"/>
            <a:ext cx="978238" cy="600874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9" name="Freeform 271"/>
          <p:cNvSpPr>
            <a:spLocks noEditPoints="1"/>
          </p:cNvSpPr>
          <p:nvPr/>
        </p:nvSpPr>
        <p:spPr bwMode="auto">
          <a:xfrm rot="21334256">
            <a:off x="2842321" y="2230477"/>
            <a:ext cx="1095221" cy="879852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0" name="Freeform 273"/>
          <p:cNvSpPr>
            <a:spLocks noEditPoints="1"/>
          </p:cNvSpPr>
          <p:nvPr/>
        </p:nvSpPr>
        <p:spPr bwMode="auto">
          <a:xfrm rot="21334256">
            <a:off x="2662681" y="3022060"/>
            <a:ext cx="674765" cy="965687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1" name="Freeform 274"/>
          <p:cNvSpPr>
            <a:spLocks/>
          </p:cNvSpPr>
          <p:nvPr/>
        </p:nvSpPr>
        <p:spPr bwMode="auto">
          <a:xfrm rot="21334256">
            <a:off x="3941999" y="1587237"/>
            <a:ext cx="651030" cy="557954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2" name="Freeform 275"/>
          <p:cNvSpPr>
            <a:spLocks noEditPoints="1"/>
          </p:cNvSpPr>
          <p:nvPr/>
        </p:nvSpPr>
        <p:spPr bwMode="auto">
          <a:xfrm rot="21334256">
            <a:off x="6424491" y="4050012"/>
            <a:ext cx="413675" cy="463860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3" name="Freeform 276"/>
          <p:cNvSpPr>
            <a:spLocks/>
          </p:cNvSpPr>
          <p:nvPr/>
        </p:nvSpPr>
        <p:spPr bwMode="auto">
          <a:xfrm rot="21334256">
            <a:off x="2995133" y="4457322"/>
            <a:ext cx="922292" cy="779154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4" name="Freeform 277"/>
          <p:cNvSpPr>
            <a:spLocks/>
          </p:cNvSpPr>
          <p:nvPr/>
        </p:nvSpPr>
        <p:spPr bwMode="auto">
          <a:xfrm rot="21334256">
            <a:off x="4128955" y="4398333"/>
            <a:ext cx="856172" cy="73458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6" name="Freeform 280"/>
          <p:cNvSpPr>
            <a:spLocks/>
          </p:cNvSpPr>
          <p:nvPr/>
        </p:nvSpPr>
        <p:spPr bwMode="auto">
          <a:xfrm rot="21334256">
            <a:off x="5275645" y="3246097"/>
            <a:ext cx="542526" cy="647094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8" name="Freeform 282"/>
          <p:cNvSpPr>
            <a:spLocks/>
          </p:cNvSpPr>
          <p:nvPr/>
        </p:nvSpPr>
        <p:spPr bwMode="auto">
          <a:xfrm rot="21334256">
            <a:off x="3789353" y="2968742"/>
            <a:ext cx="925683" cy="643794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9" name="Freeform 283"/>
          <p:cNvSpPr>
            <a:spLocks/>
          </p:cNvSpPr>
          <p:nvPr/>
        </p:nvSpPr>
        <p:spPr bwMode="auto">
          <a:xfrm rot="21334256">
            <a:off x="5139133" y="2485220"/>
            <a:ext cx="807005" cy="827027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0" name="Freeform 284"/>
          <p:cNvSpPr>
            <a:spLocks/>
          </p:cNvSpPr>
          <p:nvPr/>
        </p:nvSpPr>
        <p:spPr bwMode="auto">
          <a:xfrm rot="21334256">
            <a:off x="3864123" y="4867096"/>
            <a:ext cx="1107905" cy="83189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1" name="Freeform 285"/>
          <p:cNvSpPr>
            <a:spLocks/>
          </p:cNvSpPr>
          <p:nvPr/>
        </p:nvSpPr>
        <p:spPr bwMode="auto">
          <a:xfrm rot="21334256">
            <a:off x="6744230" y="4072577"/>
            <a:ext cx="552698" cy="666904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2" name="Freeform 286"/>
          <p:cNvSpPr>
            <a:spLocks/>
          </p:cNvSpPr>
          <p:nvPr/>
        </p:nvSpPr>
        <p:spPr bwMode="auto">
          <a:xfrm rot="21334256">
            <a:off x="4671319" y="3488357"/>
            <a:ext cx="851086" cy="582715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3" name="Freeform 287"/>
          <p:cNvSpPr>
            <a:spLocks noEditPoints="1"/>
          </p:cNvSpPr>
          <p:nvPr/>
        </p:nvSpPr>
        <p:spPr bwMode="auto">
          <a:xfrm rot="21334256">
            <a:off x="3585055" y="1235429"/>
            <a:ext cx="659157" cy="821818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5" name="Rectangle 647"/>
          <p:cNvSpPr>
            <a:spLocks noChangeArrowheads="1"/>
          </p:cNvSpPr>
          <p:nvPr/>
        </p:nvSpPr>
        <p:spPr bwMode="auto">
          <a:xfrm>
            <a:off x="3187980" y="1782130"/>
            <a:ext cx="25333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Rectangle 656"/>
          <p:cNvSpPr>
            <a:spLocks noChangeArrowheads="1"/>
          </p:cNvSpPr>
          <p:nvPr/>
        </p:nvSpPr>
        <p:spPr bwMode="auto">
          <a:xfrm>
            <a:off x="3779794" y="4566166"/>
            <a:ext cx="3366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</a:p>
        </p:txBody>
      </p:sp>
      <p:sp>
        <p:nvSpPr>
          <p:cNvPr id="467" name="Rectangle 670"/>
          <p:cNvSpPr>
            <a:spLocks noChangeArrowheads="1"/>
          </p:cNvSpPr>
          <p:nvPr/>
        </p:nvSpPr>
        <p:spPr bwMode="auto">
          <a:xfrm>
            <a:off x="3885654" y="2332160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Rectangle 683"/>
          <p:cNvSpPr>
            <a:spLocks noChangeArrowheads="1"/>
          </p:cNvSpPr>
          <p:nvPr/>
        </p:nvSpPr>
        <p:spPr bwMode="auto">
          <a:xfrm rot="21334256">
            <a:off x="4672060" y="1692184"/>
            <a:ext cx="43862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Rectangle 696"/>
          <p:cNvSpPr>
            <a:spLocks noChangeArrowheads="1"/>
          </p:cNvSpPr>
          <p:nvPr/>
        </p:nvSpPr>
        <p:spPr bwMode="auto">
          <a:xfrm>
            <a:off x="4267227" y="5251251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Туапсинский</a:t>
            </a:r>
          </a:p>
        </p:txBody>
      </p:sp>
      <p:sp>
        <p:nvSpPr>
          <p:cNvPr id="471" name="Rectangle 704"/>
          <p:cNvSpPr>
            <a:spLocks noChangeArrowheads="1"/>
          </p:cNvSpPr>
          <p:nvPr/>
        </p:nvSpPr>
        <p:spPr bwMode="auto">
          <a:xfrm>
            <a:off x="4238227" y="3692588"/>
            <a:ext cx="2725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Динской</a:t>
            </a:r>
          </a:p>
        </p:txBody>
      </p:sp>
      <p:sp>
        <p:nvSpPr>
          <p:cNvPr id="472" name="Rectangle 707"/>
          <p:cNvSpPr>
            <a:spLocks noChangeArrowheads="1"/>
          </p:cNvSpPr>
          <p:nvPr/>
        </p:nvSpPr>
        <p:spPr bwMode="auto">
          <a:xfrm>
            <a:off x="5408011" y="2767621"/>
            <a:ext cx="39262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4" name="Rectangle 712"/>
          <p:cNvSpPr>
            <a:spLocks noChangeArrowheads="1"/>
          </p:cNvSpPr>
          <p:nvPr/>
        </p:nvSpPr>
        <p:spPr bwMode="auto">
          <a:xfrm>
            <a:off x="4963375" y="2379752"/>
            <a:ext cx="39741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" name="Rectangle 718"/>
          <p:cNvSpPr>
            <a:spLocks noChangeArrowheads="1"/>
          </p:cNvSpPr>
          <p:nvPr/>
        </p:nvSpPr>
        <p:spPr bwMode="auto">
          <a:xfrm>
            <a:off x="5932976" y="5382116"/>
            <a:ext cx="42654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" name="Rectangle 750"/>
          <p:cNvSpPr>
            <a:spLocks noChangeArrowheads="1"/>
          </p:cNvSpPr>
          <p:nvPr/>
        </p:nvSpPr>
        <p:spPr bwMode="auto">
          <a:xfrm>
            <a:off x="4783521" y="5043031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478" name="Rectangle 760"/>
          <p:cNvSpPr>
            <a:spLocks noChangeArrowheads="1"/>
          </p:cNvSpPr>
          <p:nvPr/>
        </p:nvSpPr>
        <p:spPr bwMode="auto">
          <a:xfrm>
            <a:off x="3278317" y="4356079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</a:p>
        </p:txBody>
      </p:sp>
      <p:sp>
        <p:nvSpPr>
          <p:cNvPr id="479" name="Rectangle 793"/>
          <p:cNvSpPr>
            <a:spLocks noChangeArrowheads="1"/>
          </p:cNvSpPr>
          <p:nvPr/>
        </p:nvSpPr>
        <p:spPr bwMode="auto">
          <a:xfrm>
            <a:off x="5612564" y="2531502"/>
            <a:ext cx="55187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480" name="Rectangle 806"/>
          <p:cNvSpPr>
            <a:spLocks noChangeArrowheads="1"/>
          </p:cNvSpPr>
          <p:nvPr/>
        </p:nvSpPr>
        <p:spPr bwMode="auto">
          <a:xfrm>
            <a:off x="4899798" y="3055110"/>
            <a:ext cx="47098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Rectangle 808"/>
          <p:cNvSpPr>
            <a:spLocks noChangeArrowheads="1"/>
          </p:cNvSpPr>
          <p:nvPr/>
        </p:nvSpPr>
        <p:spPr bwMode="auto">
          <a:xfrm>
            <a:off x="6396022" y="3892931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Новокубанский</a:t>
            </a:r>
          </a:p>
        </p:txBody>
      </p:sp>
      <p:sp>
        <p:nvSpPr>
          <p:cNvPr id="482" name="Rectangle 821"/>
          <p:cNvSpPr>
            <a:spLocks noChangeArrowheads="1"/>
          </p:cNvSpPr>
          <p:nvPr/>
        </p:nvSpPr>
        <p:spPr bwMode="auto">
          <a:xfrm>
            <a:off x="3912992" y="3193598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</a:p>
        </p:txBody>
      </p:sp>
      <p:sp>
        <p:nvSpPr>
          <p:cNvPr id="483" name="Rectangle 823"/>
          <p:cNvSpPr>
            <a:spLocks noChangeArrowheads="1"/>
          </p:cNvSpPr>
          <p:nvPr/>
        </p:nvSpPr>
        <p:spPr bwMode="auto">
          <a:xfrm>
            <a:off x="4464198" y="3370076"/>
            <a:ext cx="418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Кореновский</a:t>
            </a:r>
          </a:p>
        </p:txBody>
      </p:sp>
      <p:sp>
        <p:nvSpPr>
          <p:cNvPr id="484" name="Rectangle 826"/>
          <p:cNvSpPr>
            <a:spLocks noChangeArrowheads="1"/>
          </p:cNvSpPr>
          <p:nvPr/>
        </p:nvSpPr>
        <p:spPr bwMode="auto">
          <a:xfrm>
            <a:off x="3371824" y="3124056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</a:p>
        </p:txBody>
      </p:sp>
      <p:sp>
        <p:nvSpPr>
          <p:cNvPr id="485" name="Rectangle 827"/>
          <p:cNvSpPr>
            <a:spLocks noChangeArrowheads="1"/>
          </p:cNvSpPr>
          <p:nvPr/>
        </p:nvSpPr>
        <p:spPr bwMode="auto">
          <a:xfrm>
            <a:off x="5141644" y="2064792"/>
            <a:ext cx="4333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Rectangle 833"/>
          <p:cNvSpPr>
            <a:spLocks noChangeArrowheads="1"/>
          </p:cNvSpPr>
          <p:nvPr/>
        </p:nvSpPr>
        <p:spPr bwMode="auto">
          <a:xfrm>
            <a:off x="5889411" y="3309301"/>
            <a:ext cx="39445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488" name="Rectangle 836"/>
          <p:cNvSpPr>
            <a:spLocks noChangeArrowheads="1"/>
          </p:cNvSpPr>
          <p:nvPr/>
        </p:nvSpPr>
        <p:spPr bwMode="auto">
          <a:xfrm>
            <a:off x="3219093" y="3613911"/>
            <a:ext cx="5834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</a:p>
        </p:txBody>
      </p:sp>
      <p:sp>
        <p:nvSpPr>
          <p:cNvPr id="489" name="Rectangle 843"/>
          <p:cNvSpPr>
            <a:spLocks noChangeArrowheads="1"/>
          </p:cNvSpPr>
          <p:nvPr/>
        </p:nvSpPr>
        <p:spPr bwMode="auto">
          <a:xfrm>
            <a:off x="6200033" y="2487672"/>
            <a:ext cx="45374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Rectangle 847"/>
          <p:cNvSpPr>
            <a:spLocks noChangeArrowheads="1"/>
          </p:cNvSpPr>
          <p:nvPr/>
        </p:nvSpPr>
        <p:spPr bwMode="auto">
          <a:xfrm>
            <a:off x="4043582" y="2814587"/>
            <a:ext cx="44144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Rectangle 852"/>
          <p:cNvSpPr>
            <a:spLocks noChangeArrowheads="1"/>
          </p:cNvSpPr>
          <p:nvPr/>
        </p:nvSpPr>
        <p:spPr bwMode="auto">
          <a:xfrm>
            <a:off x="3023700" y="2841608"/>
            <a:ext cx="76759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Rectangle 860"/>
          <p:cNvSpPr>
            <a:spLocks noChangeArrowheads="1"/>
          </p:cNvSpPr>
          <p:nvPr/>
        </p:nvSpPr>
        <p:spPr bwMode="auto">
          <a:xfrm>
            <a:off x="3622217" y="1324900"/>
            <a:ext cx="5986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Rectangle 862"/>
          <p:cNvSpPr>
            <a:spLocks noChangeArrowheads="1"/>
          </p:cNvSpPr>
          <p:nvPr/>
        </p:nvSpPr>
        <p:spPr bwMode="auto">
          <a:xfrm>
            <a:off x="5875976" y="3631899"/>
            <a:ext cx="48308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" name="Rectangle 865"/>
          <p:cNvSpPr>
            <a:spLocks noChangeArrowheads="1"/>
          </p:cNvSpPr>
          <p:nvPr/>
        </p:nvSpPr>
        <p:spPr bwMode="auto">
          <a:xfrm>
            <a:off x="4371620" y="2168627"/>
            <a:ext cx="496331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Rectangle 870"/>
          <p:cNvSpPr>
            <a:spLocks noChangeArrowheads="1"/>
          </p:cNvSpPr>
          <p:nvPr/>
        </p:nvSpPr>
        <p:spPr bwMode="auto">
          <a:xfrm>
            <a:off x="4846826" y="3699415"/>
            <a:ext cx="5546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Усть-Лабинский</a:t>
            </a:r>
          </a:p>
        </p:txBody>
      </p:sp>
      <p:sp>
        <p:nvSpPr>
          <p:cNvPr id="497" name="Rectangle 879"/>
          <p:cNvSpPr>
            <a:spLocks noChangeArrowheads="1"/>
          </p:cNvSpPr>
          <p:nvPr/>
        </p:nvSpPr>
        <p:spPr bwMode="auto">
          <a:xfrm>
            <a:off x="4327651" y="4510969"/>
            <a:ext cx="5338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Горячий Ключ</a:t>
            </a:r>
          </a:p>
        </p:txBody>
      </p:sp>
      <p:sp>
        <p:nvSpPr>
          <p:cNvPr id="498" name="Rectangle 895"/>
          <p:cNvSpPr>
            <a:spLocks noChangeArrowheads="1"/>
          </p:cNvSpPr>
          <p:nvPr/>
        </p:nvSpPr>
        <p:spPr bwMode="auto">
          <a:xfrm>
            <a:off x="5345724" y="3348306"/>
            <a:ext cx="39120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Rectangle 904"/>
          <p:cNvSpPr>
            <a:spLocks noChangeArrowheads="1"/>
          </p:cNvSpPr>
          <p:nvPr/>
        </p:nvSpPr>
        <p:spPr bwMode="auto">
          <a:xfrm>
            <a:off x="3306498" y="4851197"/>
            <a:ext cx="436017" cy="17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Геленджик</a:t>
            </a:r>
          </a:p>
        </p:txBody>
      </p:sp>
      <p:sp>
        <p:nvSpPr>
          <p:cNvPr id="500" name="Rectangle 915"/>
          <p:cNvSpPr>
            <a:spLocks noChangeArrowheads="1"/>
          </p:cNvSpPr>
          <p:nvPr/>
        </p:nvSpPr>
        <p:spPr bwMode="auto">
          <a:xfrm>
            <a:off x="4037187" y="1838447"/>
            <a:ext cx="61051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Rectangle 960"/>
          <p:cNvSpPr>
            <a:spLocks noChangeArrowheads="1"/>
          </p:cNvSpPr>
          <p:nvPr/>
        </p:nvSpPr>
        <p:spPr bwMode="auto">
          <a:xfrm>
            <a:off x="4024461" y="3990598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Краснодар</a:t>
            </a:r>
          </a:p>
        </p:txBody>
      </p:sp>
      <p:sp>
        <p:nvSpPr>
          <p:cNvPr id="503" name="Rectangle 976"/>
          <p:cNvSpPr>
            <a:spLocks noChangeArrowheads="1"/>
          </p:cNvSpPr>
          <p:nvPr/>
        </p:nvSpPr>
        <p:spPr bwMode="auto">
          <a:xfrm>
            <a:off x="6427253" y="4111252"/>
            <a:ext cx="39305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Армавир</a:t>
            </a:r>
          </a:p>
        </p:txBody>
      </p:sp>
      <p:sp>
        <p:nvSpPr>
          <p:cNvPr id="504" name="Rectangle 766"/>
          <p:cNvSpPr>
            <a:spLocks noChangeArrowheads="1"/>
          </p:cNvSpPr>
          <p:nvPr/>
        </p:nvSpPr>
        <p:spPr bwMode="auto">
          <a:xfrm>
            <a:off x="6317578" y="4868639"/>
            <a:ext cx="3717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Лабинский</a:t>
            </a:r>
          </a:p>
        </p:txBody>
      </p:sp>
      <p:sp>
        <p:nvSpPr>
          <p:cNvPr id="505" name="Rectangle 766"/>
          <p:cNvSpPr>
            <a:spLocks noChangeArrowheads="1"/>
          </p:cNvSpPr>
          <p:nvPr/>
        </p:nvSpPr>
        <p:spPr bwMode="auto">
          <a:xfrm>
            <a:off x="5735034" y="3977804"/>
            <a:ext cx="516484" cy="23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Rectangle 766"/>
          <p:cNvSpPr>
            <a:spLocks noChangeArrowheads="1"/>
          </p:cNvSpPr>
          <p:nvPr/>
        </p:nvSpPr>
        <p:spPr bwMode="auto">
          <a:xfrm>
            <a:off x="4929487" y="4432969"/>
            <a:ext cx="47769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Белореченский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646169" y="5970575"/>
            <a:ext cx="1762632" cy="369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КАРАЧАЕВО-ЧЕРКЕССКАЯ</a:t>
            </a:r>
          </a:p>
          <a:p>
            <a:pPr algn="ctr"/>
            <a:r>
              <a:rPr lang="ru-RU" sz="900" dirty="0"/>
              <a:t>РЕСПУБЛИКА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644245" y="5491417"/>
            <a:ext cx="891860" cy="2308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68555" tIns="34277" rIns="68555" bIns="34277" rtlCol="0">
            <a:spAutoFit/>
          </a:bodyPr>
          <a:lstStyle/>
          <a:p>
            <a:r>
              <a:rPr lang="ru-RU" sz="1050" dirty="0"/>
              <a:t>Черное море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6222621" y="6860864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grpSp>
        <p:nvGrpSpPr>
          <p:cNvPr id="233" name="Группа 2"/>
          <p:cNvGrpSpPr>
            <a:grpSpLocks/>
          </p:cNvGrpSpPr>
          <p:nvPr/>
        </p:nvGrpSpPr>
        <p:grpSpPr bwMode="auto">
          <a:xfrm>
            <a:off x="7143985" y="5290093"/>
            <a:ext cx="1995378" cy="1570771"/>
            <a:chOff x="3881366" y="6161619"/>
            <a:chExt cx="1921164" cy="656433"/>
          </a:xfrm>
          <a:solidFill>
            <a:schemeClr val="bg1"/>
          </a:solidFill>
        </p:grpSpPr>
        <p:sp>
          <p:nvSpPr>
            <p:cNvPr id="236" name="Прямоугольник 235"/>
            <p:cNvSpPr/>
            <p:nvPr/>
          </p:nvSpPr>
          <p:spPr bwMode="auto">
            <a:xfrm>
              <a:off x="3881366" y="6161619"/>
              <a:ext cx="1921164" cy="65643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264" tIns="28633" rIns="57264" bIns="28633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75" dirty="0">
                <a:solidFill>
                  <a:schemeClr val="tx1"/>
                </a:solidFill>
              </a:endParaRPr>
            </a:p>
          </p:txBody>
        </p:sp>
        <p:sp>
          <p:nvSpPr>
            <p:cNvPr id="237" name="TextBox 5"/>
            <p:cNvSpPr txBox="1">
              <a:spLocks noChangeArrowheads="1"/>
            </p:cNvSpPr>
            <p:nvPr/>
          </p:nvSpPr>
          <p:spPr bwMode="auto">
            <a:xfrm>
              <a:off x="4220613" y="6175847"/>
              <a:ext cx="1290132" cy="665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5054" tIns="32528" rIns="65054" bIns="32528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600" b="1" dirty="0"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17" name="Полилиния 4"/>
          <p:cNvSpPr>
            <a:spLocks/>
          </p:cNvSpPr>
          <p:nvPr/>
        </p:nvSpPr>
        <p:spPr bwMode="auto">
          <a:xfrm>
            <a:off x="7214069" y="5449235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8" name="Rectangle 656"/>
          <p:cNvSpPr>
            <a:spLocks noChangeArrowheads="1"/>
          </p:cNvSpPr>
          <p:nvPr/>
        </p:nvSpPr>
        <p:spPr bwMode="auto">
          <a:xfrm>
            <a:off x="7269648" y="563493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5"/>
          <p:cNvSpPr txBox="1">
            <a:spLocks noChangeArrowheads="1"/>
          </p:cNvSpPr>
          <p:nvPr/>
        </p:nvSpPr>
        <p:spPr bwMode="auto">
          <a:xfrm>
            <a:off x="7628772" y="5489669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6-12 м/с</a:t>
            </a:r>
          </a:p>
        </p:txBody>
      </p:sp>
      <p:sp>
        <p:nvSpPr>
          <p:cNvPr id="221" name="Полилиния 4"/>
          <p:cNvSpPr>
            <a:spLocks/>
          </p:cNvSpPr>
          <p:nvPr/>
        </p:nvSpPr>
        <p:spPr bwMode="auto">
          <a:xfrm>
            <a:off x="7221694" y="5890653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2" name="Rectangle 656"/>
          <p:cNvSpPr>
            <a:spLocks noChangeArrowheads="1"/>
          </p:cNvSpPr>
          <p:nvPr/>
        </p:nvSpPr>
        <p:spPr bwMode="auto">
          <a:xfrm>
            <a:off x="7277656" y="607539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5"/>
          <p:cNvSpPr txBox="1">
            <a:spLocks noChangeArrowheads="1"/>
          </p:cNvSpPr>
          <p:nvPr/>
        </p:nvSpPr>
        <p:spPr bwMode="auto">
          <a:xfrm>
            <a:off x="7653219" y="5931003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13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м/с</a:t>
            </a:r>
          </a:p>
        </p:txBody>
      </p:sp>
      <p:sp>
        <p:nvSpPr>
          <p:cNvPr id="224" name="Полилиния 4"/>
          <p:cNvSpPr>
            <a:spLocks/>
          </p:cNvSpPr>
          <p:nvPr/>
        </p:nvSpPr>
        <p:spPr bwMode="auto">
          <a:xfrm>
            <a:off x="7236464" y="6318977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5" name="TextBox 5"/>
          <p:cNvSpPr txBox="1">
            <a:spLocks noChangeArrowheads="1"/>
          </p:cNvSpPr>
          <p:nvPr/>
        </p:nvSpPr>
        <p:spPr bwMode="auto">
          <a:xfrm>
            <a:off x="7670922" y="6407878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19-30 м/с</a:t>
            </a:r>
          </a:p>
        </p:txBody>
      </p:sp>
      <p:sp>
        <p:nvSpPr>
          <p:cNvPr id="229" name="Rectangle 656"/>
          <p:cNvSpPr>
            <a:spLocks noChangeArrowheads="1"/>
          </p:cNvSpPr>
          <p:nvPr/>
        </p:nvSpPr>
        <p:spPr bwMode="auto">
          <a:xfrm>
            <a:off x="7262550" y="654989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991" y="5307148"/>
            <a:ext cx="167971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322" name="Прямоугольник 321"/>
          <p:cNvSpPr/>
          <p:nvPr/>
        </p:nvSpPr>
        <p:spPr>
          <a:xfrm>
            <a:off x="2136878" y="2125902"/>
            <a:ext cx="131305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6755808" y="2915742"/>
            <a:ext cx="2327426" cy="23852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30733" y="589248"/>
            <a:ext cx="2218195" cy="6278886"/>
            <a:chOff x="-30733" y="597794"/>
            <a:chExt cx="2218195" cy="6278886"/>
          </a:xfrm>
        </p:grpSpPr>
        <p:sp>
          <p:nvSpPr>
            <p:cNvPr id="226" name="TextBox 225"/>
            <p:cNvSpPr txBox="1"/>
            <p:nvPr/>
          </p:nvSpPr>
          <p:spPr>
            <a:xfrm>
              <a:off x="21536" y="597794"/>
              <a:ext cx="195866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температуры</a:t>
              </a:r>
            </a:p>
          </p:txBody>
        </p:sp>
        <p:pic>
          <p:nvPicPr>
            <p:cNvPr id="243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4837586"/>
              <a:ext cx="209575" cy="20390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77887" y="645456"/>
              <a:ext cx="209575" cy="20086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2657278"/>
              <a:ext cx="209575" cy="2172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4" name="TextBox 243"/>
            <p:cNvSpPr txBox="1"/>
            <p:nvPr/>
          </p:nvSpPr>
          <p:spPr>
            <a:xfrm>
              <a:off x="-30733" y="2689207"/>
              <a:ext cx="200234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выпадения осадков</a:t>
              </a:r>
            </a:p>
          </p:txBody>
        </p:sp>
      </p:grpSp>
      <p:sp>
        <p:nvSpPr>
          <p:cNvPr id="127" name="Rectangle 708"/>
          <p:cNvSpPr>
            <a:spLocks noChangeArrowheads="1"/>
          </p:cNvSpPr>
          <p:nvPr/>
        </p:nvSpPr>
        <p:spPr bwMode="auto">
          <a:xfrm>
            <a:off x="2739626" y="3395309"/>
            <a:ext cx="3973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-3172" y="4808063"/>
            <a:ext cx="2002344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етра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 718"/>
          <p:cNvSpPr>
            <a:spLocks noChangeArrowheads="1"/>
          </p:cNvSpPr>
          <p:nvPr/>
        </p:nvSpPr>
        <p:spPr bwMode="auto">
          <a:xfrm>
            <a:off x="6755290" y="5175706"/>
            <a:ext cx="4968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808"/>
          <p:cNvSpPr>
            <a:spLocks noChangeArrowheads="1"/>
          </p:cNvSpPr>
          <p:nvPr/>
        </p:nvSpPr>
        <p:spPr bwMode="auto">
          <a:xfrm>
            <a:off x="6755584" y="4524094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 Box 96">
            <a:extLst>
              <a:ext uri="{FF2B5EF4-FFF2-40B4-BE49-F238E27FC236}">
                <a16:creationId xmlns:a16="http://schemas.microsoft.com/office/drawing/2014/main" id="{313E9C45-4FD7-4DD6-93F9-76BA4ADC4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4250" y="625365"/>
            <a:ext cx="5174121" cy="227468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 lIns="61910" tIns="12401" rIns="61910" bIns="0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Краснодарскому краю: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облачно с прояснениями. Ночью преимущественно без осадков, днем в отдельных районах небольшой дождь. Ночью и утром местами туман. Ветер восточной четверти 6-11 м/с, ночью порывы 12-14 м/с, на Азовском побережье 15-20 м/с, утром и днем порывы 15-20 м/с. Температура воздуха ночью 2…7°,  днем 4…9°, местами в южной половине края до 13°; в горах ночью -3…+2°, днем 3…8°.</a:t>
            </a:r>
          </a:p>
          <a:p>
            <a:pPr algn="just"/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Черноморском побережье: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 облачность. Преимущественно без осадков, лишь во второй половине дня местами небольшой дождь. Ветер северо-восточный 6-11 м/с, на участке Анапа-Геленджик ночью 12-14 м/с, днём 15-20 м/с, местами порывы ночью и утром 20-24 м/с, днем 21-26 м/с. Температура воздуха ночью 5…10°, днем 9…14°.</a:t>
            </a:r>
          </a:p>
          <a:p>
            <a:pPr algn="just"/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г. Краснодару: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облачно с прояснениями. Преимущественно без осадков. Ветер восточной четверти 6-11 м/с, временами порывы ночью 12-14 м/с, утром и днем 15-18 м/с. Температура воздуха ночью 5…7°, днем 9…11°.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304" y="3167506"/>
            <a:ext cx="2333771" cy="12245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82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" y="653056"/>
            <a:ext cx="9131977" cy="61973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496" y="1045155"/>
            <a:ext cx="2925501" cy="18635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-10033" y="-2769"/>
            <a:ext cx="9159246" cy="673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ПОРЫВАМ ВЕТРА 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100" i="1" dirty="0"/>
              <a:t>(с использованием информационных ресурсов </a:t>
            </a:r>
            <a:r>
              <a:rPr lang="en-US" sz="1100" i="1" dirty="0" err="1"/>
              <a:t>Ventusky</a:t>
            </a:r>
            <a:r>
              <a:rPr lang="ru-RU" sz="1100" i="1" dirty="0"/>
              <a:t>, </a:t>
            </a:r>
            <a:r>
              <a:rPr lang="en-US" sz="1100" i="1" dirty="0"/>
              <a:t>Windy)</a:t>
            </a:r>
            <a:endParaRPr lang="ru-RU" sz="1100" i="1" dirty="0"/>
          </a:p>
        </p:txBody>
      </p:sp>
      <p:sp>
        <p:nvSpPr>
          <p:cNvPr id="264" name="TextBox 263"/>
          <p:cNvSpPr txBox="1"/>
          <p:nvPr/>
        </p:nvSpPr>
        <p:spPr>
          <a:xfrm>
            <a:off x="-1058" y="663001"/>
            <a:ext cx="2318085" cy="461663"/>
          </a:xfrm>
          <a:prstGeom prst="rect">
            <a:avLst/>
          </a:prstGeom>
          <a:solidFill>
            <a:srgbClr val="FFFF00">
              <a:alpha val="80000"/>
            </a:srgb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Прогноз порывов ветра, м/с</a:t>
            </a:r>
          </a:p>
          <a:p>
            <a:r>
              <a:rPr lang="ru-RU" dirty="0"/>
              <a:t>на </a:t>
            </a:r>
            <a:r>
              <a:rPr lang="ru-RU" dirty="0" smtClean="0"/>
              <a:t>10.00 15.02.2024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885350" y="4470031"/>
            <a:ext cx="2386613" cy="2380348"/>
            <a:chOff x="6897577" y="4113555"/>
            <a:chExt cx="2386613" cy="2380378"/>
          </a:xfrm>
        </p:grpSpPr>
        <p:grpSp>
          <p:nvGrpSpPr>
            <p:cNvPr id="214" name="Группа 1145"/>
            <p:cNvGrpSpPr/>
            <p:nvPr/>
          </p:nvGrpSpPr>
          <p:grpSpPr>
            <a:xfrm>
              <a:off x="6897577" y="4113555"/>
              <a:ext cx="2249979" cy="2380378"/>
              <a:chOff x="6759625" y="4893992"/>
              <a:chExt cx="2096871" cy="1946188"/>
            </a:xfrm>
          </p:grpSpPr>
          <p:sp>
            <p:nvSpPr>
              <p:cNvPr id="243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17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24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66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Полилиния 214"/>
            <p:cNvSpPr/>
            <p:nvPr/>
          </p:nvSpPr>
          <p:spPr>
            <a:xfrm>
              <a:off x="7094516" y="5372791"/>
              <a:ext cx="170970" cy="164598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3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6" name="Text Box 97"/>
            <p:cNvSpPr txBox="1">
              <a:spLocks noChangeArrowheads="1"/>
            </p:cNvSpPr>
            <p:nvPr/>
          </p:nvSpPr>
          <p:spPr bwMode="auto">
            <a:xfrm>
              <a:off x="7506917" y="5379180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0–7 м/с</a:t>
              </a: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7067820" y="5588434"/>
              <a:ext cx="224362" cy="144551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8" name="Text Box 97"/>
            <p:cNvSpPr txBox="1">
              <a:spLocks noChangeArrowheads="1"/>
            </p:cNvSpPr>
            <p:nvPr/>
          </p:nvSpPr>
          <p:spPr bwMode="auto">
            <a:xfrm>
              <a:off x="7514537" y="5592383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8–12 м/с</a:t>
              </a: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7072285" y="5787921"/>
              <a:ext cx="246245" cy="187349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FFFF00">
                <a:alpha val="43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7119354" y="6011628"/>
              <a:ext cx="199533" cy="114057"/>
            </a:xfrm>
            <a:custGeom>
              <a:avLst/>
              <a:gdLst>
                <a:gd name="connsiteX0" fmla="*/ 985458 w 1227381"/>
                <a:gd name="connsiteY0" fmla="*/ 157964 h 841995"/>
                <a:gd name="connsiteX1" fmla="*/ 680658 w 1227381"/>
                <a:gd name="connsiteY1" fmla="*/ 18264 h 841995"/>
                <a:gd name="connsiteX2" fmla="*/ 331408 w 1227381"/>
                <a:gd name="connsiteY2" fmla="*/ 18264 h 841995"/>
                <a:gd name="connsiteX3" fmla="*/ 1208 w 1227381"/>
                <a:gd name="connsiteY3" fmla="*/ 170664 h 841995"/>
                <a:gd name="connsiteX4" fmla="*/ 242508 w 1227381"/>
                <a:gd name="connsiteY4" fmla="*/ 551664 h 841995"/>
                <a:gd name="connsiteX5" fmla="*/ 794958 w 1227381"/>
                <a:gd name="connsiteY5" fmla="*/ 735814 h 841995"/>
                <a:gd name="connsiteX6" fmla="*/ 1118808 w 1227381"/>
                <a:gd name="connsiteY6" fmla="*/ 837414 h 841995"/>
                <a:gd name="connsiteX7" fmla="*/ 1036258 w 1227381"/>
                <a:gd name="connsiteY7" fmla="*/ 589764 h 841995"/>
                <a:gd name="connsiteX8" fmla="*/ 1226758 w 1227381"/>
                <a:gd name="connsiteY8" fmla="*/ 361164 h 841995"/>
                <a:gd name="connsiteX9" fmla="*/ 985458 w 1227381"/>
                <a:gd name="connsiteY9" fmla="*/ 157964 h 8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381" h="841995">
                  <a:moveTo>
                    <a:pt x="985458" y="157964"/>
                  </a:moveTo>
                  <a:cubicBezTo>
                    <a:pt x="894441" y="100814"/>
                    <a:pt x="789666" y="41547"/>
                    <a:pt x="680658" y="18264"/>
                  </a:cubicBezTo>
                  <a:cubicBezTo>
                    <a:pt x="571650" y="-5019"/>
                    <a:pt x="444650" y="-7136"/>
                    <a:pt x="331408" y="18264"/>
                  </a:cubicBezTo>
                  <a:cubicBezTo>
                    <a:pt x="218166" y="43664"/>
                    <a:pt x="16025" y="81764"/>
                    <a:pt x="1208" y="170664"/>
                  </a:cubicBezTo>
                  <a:cubicBezTo>
                    <a:pt x="-13609" y="259564"/>
                    <a:pt x="110216" y="457472"/>
                    <a:pt x="242508" y="551664"/>
                  </a:cubicBezTo>
                  <a:cubicBezTo>
                    <a:pt x="374800" y="645856"/>
                    <a:pt x="648908" y="688189"/>
                    <a:pt x="794958" y="735814"/>
                  </a:cubicBezTo>
                  <a:cubicBezTo>
                    <a:pt x="941008" y="783439"/>
                    <a:pt x="1078591" y="861756"/>
                    <a:pt x="1118808" y="837414"/>
                  </a:cubicBezTo>
                  <a:cubicBezTo>
                    <a:pt x="1159025" y="813072"/>
                    <a:pt x="1018266" y="669139"/>
                    <a:pt x="1036258" y="589764"/>
                  </a:cubicBezTo>
                  <a:cubicBezTo>
                    <a:pt x="1054250" y="510389"/>
                    <a:pt x="1239458" y="436306"/>
                    <a:pt x="1226758" y="361164"/>
                  </a:cubicBezTo>
                  <a:cubicBezTo>
                    <a:pt x="1214058" y="286022"/>
                    <a:pt x="1076475" y="215114"/>
                    <a:pt x="985458" y="157964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1" name="Text Box 97"/>
            <p:cNvSpPr txBox="1">
              <a:spLocks noChangeArrowheads="1"/>
            </p:cNvSpPr>
            <p:nvPr/>
          </p:nvSpPr>
          <p:spPr bwMode="auto">
            <a:xfrm>
              <a:off x="7518951" y="578762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13–17 м/с</a:t>
              </a:r>
            </a:p>
          </p:txBody>
        </p:sp>
        <p:sp>
          <p:nvSpPr>
            <p:cNvPr id="226" name="Text Box 97"/>
            <p:cNvSpPr txBox="1">
              <a:spLocks noChangeArrowheads="1"/>
            </p:cNvSpPr>
            <p:nvPr/>
          </p:nvSpPr>
          <p:spPr bwMode="auto">
            <a:xfrm>
              <a:off x="7525553" y="600755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18-25 м/с</a:t>
              </a:r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7133396" y="6230633"/>
              <a:ext cx="199533" cy="130571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rgbClr val="FF0000">
                <a:alpha val="7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8" name="Text Box 97"/>
            <p:cNvSpPr txBox="1">
              <a:spLocks noChangeArrowheads="1"/>
            </p:cNvSpPr>
            <p:nvPr/>
          </p:nvSpPr>
          <p:spPr bwMode="auto">
            <a:xfrm>
              <a:off x="7526066" y="6205139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свыше 25 м/с</a:t>
              </a:r>
            </a:p>
          </p:txBody>
        </p:sp>
        <p:sp>
          <p:nvSpPr>
            <p:cNvPr id="233" name="Text Box 97"/>
            <p:cNvSpPr txBox="1">
              <a:spLocks noChangeArrowheads="1"/>
            </p:cNvSpPr>
            <p:nvPr/>
          </p:nvSpPr>
          <p:spPr bwMode="auto">
            <a:xfrm>
              <a:off x="7511331" y="5038252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количество осадков, мм</a:t>
              </a:r>
            </a:p>
          </p:txBody>
        </p:sp>
        <p:sp>
          <p:nvSpPr>
            <p:cNvPr id="234" name="Text Box 97"/>
            <p:cNvSpPr txBox="1">
              <a:spLocks noChangeArrowheads="1"/>
            </p:cNvSpPr>
            <p:nvPr/>
          </p:nvSpPr>
          <p:spPr bwMode="auto">
            <a:xfrm>
              <a:off x="7511331" y="5166886"/>
              <a:ext cx="1018906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6965654" y="4655180"/>
              <a:ext cx="422408" cy="10453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6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236" name="Text Box 97"/>
            <p:cNvSpPr txBox="1">
              <a:spLocks noChangeArrowheads="1"/>
            </p:cNvSpPr>
            <p:nvPr/>
          </p:nvSpPr>
          <p:spPr bwMode="auto">
            <a:xfrm>
              <a:off x="7470662" y="4558668"/>
              <a:ext cx="1440241" cy="234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6965654" y="4512371"/>
              <a:ext cx="415956" cy="12321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321/20</a:t>
              </a:r>
            </a:p>
          </p:txBody>
        </p:sp>
        <p:sp>
          <p:nvSpPr>
            <p:cNvPr id="238" name="Text Box 97"/>
            <p:cNvSpPr txBox="1">
              <a:spLocks noChangeArrowheads="1"/>
            </p:cNvSpPr>
            <p:nvPr/>
          </p:nvSpPr>
          <p:spPr bwMode="auto">
            <a:xfrm>
              <a:off x="7496091" y="4324967"/>
              <a:ext cx="1788099" cy="185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689">
                <a:defRPr/>
              </a:pPr>
              <a:r>
                <a:rPr lang="ru-RU" altLang="ru-RU" sz="675" b="0" dirty="0"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239" name="Text Box 97"/>
            <p:cNvSpPr txBox="1">
              <a:spLocks noChangeArrowheads="1"/>
            </p:cNvSpPr>
            <p:nvPr/>
          </p:nvSpPr>
          <p:spPr bwMode="auto">
            <a:xfrm>
              <a:off x="7465612" y="4430540"/>
              <a:ext cx="1702944" cy="234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altLang="ru-RU" sz="675" kern="0" dirty="0">
                  <a:latin typeface="Times New Roman" pitchFamily="18" charset="0"/>
                </a:rPr>
                <a:t>- </a:t>
              </a:r>
              <a:r>
                <a:rPr lang="ru-RU" altLang="ru-RU" sz="675" dirty="0">
                  <a:latin typeface="Times New Roman" panose="02020603050405020304" pitchFamily="18" charset="0"/>
                  <a:cs typeface="Arial" panose="020B0604020202020204" pitchFamily="34" charset="0"/>
                </a:rPr>
                <a:t>протяженность ЛЭП/ТП (шт.)</a:t>
              </a:r>
            </a:p>
          </p:txBody>
        </p:sp>
        <p:sp>
          <p:nvSpPr>
            <p:cNvPr id="240" name="Прямоугольник 239"/>
            <p:cNvSpPr/>
            <p:nvPr/>
          </p:nvSpPr>
          <p:spPr bwMode="auto">
            <a:xfrm>
              <a:off x="7074960" y="5093786"/>
              <a:ext cx="220710" cy="86687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 bwMode="auto">
            <a:xfrm>
              <a:off x="7060796" y="5235255"/>
              <a:ext cx="220710" cy="922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Прямоугольник 241"/>
            <p:cNvSpPr/>
            <p:nvPr/>
          </p:nvSpPr>
          <p:spPr bwMode="auto">
            <a:xfrm>
              <a:off x="7020158" y="4378615"/>
              <a:ext cx="298729" cy="114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Text Box 97"/>
            <p:cNvSpPr txBox="1">
              <a:spLocks noChangeArrowheads="1"/>
            </p:cNvSpPr>
            <p:nvPr/>
          </p:nvSpPr>
          <p:spPr bwMode="auto">
            <a:xfrm>
              <a:off x="7508974" y="4886818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ночная температура воздуха</a:t>
              </a:r>
            </a:p>
          </p:txBody>
        </p:sp>
        <p:sp>
          <p:nvSpPr>
            <p:cNvPr id="132" name="Text Box 97"/>
            <p:cNvSpPr txBox="1">
              <a:spLocks noChangeArrowheads="1"/>
            </p:cNvSpPr>
            <p:nvPr/>
          </p:nvSpPr>
          <p:spPr bwMode="auto">
            <a:xfrm>
              <a:off x="7507095" y="4742364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дневная температура воздуха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-28955" y="4936185"/>
            <a:ext cx="2442888" cy="27699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 smtClean="0"/>
              <a:t>МО </a:t>
            </a:r>
            <a:r>
              <a:rPr lang="ru-RU" altLang="ru-RU" sz="1200" dirty="0" smtClean="0"/>
              <a:t>г. Новороссийск</a:t>
            </a:r>
            <a:endParaRPr lang="ru-RU" altLang="ru-RU" sz="1200" dirty="0"/>
          </a:p>
        </p:txBody>
      </p:sp>
      <p:sp>
        <p:nvSpPr>
          <p:cNvPr id="129" name="Прямоугольник 128"/>
          <p:cNvSpPr/>
          <p:nvPr/>
        </p:nvSpPr>
        <p:spPr bwMode="auto">
          <a:xfrm>
            <a:off x="7029873" y="5309067"/>
            <a:ext cx="314599" cy="9748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7019873" y="5143308"/>
            <a:ext cx="303046" cy="117350"/>
          </a:xfrm>
          <a:prstGeom prst="rect">
            <a:avLst/>
          </a:prstGeom>
          <a:solidFill>
            <a:srgbClr val="4ADFE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r="715" b="10010"/>
          <a:stretch/>
        </p:blipFill>
        <p:spPr>
          <a:xfrm>
            <a:off x="6199186" y="2865432"/>
            <a:ext cx="2937067" cy="17569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Группа 5"/>
          <p:cNvGrpSpPr/>
          <p:nvPr/>
        </p:nvGrpSpPr>
        <p:grpSpPr>
          <a:xfrm>
            <a:off x="6911602" y="3043117"/>
            <a:ext cx="2226241" cy="1284314"/>
            <a:chOff x="6925166" y="2750199"/>
            <a:chExt cx="2226241" cy="1284314"/>
          </a:xfrm>
        </p:grpSpPr>
        <p:sp>
          <p:nvSpPr>
            <p:cNvPr id="68" name="Text Box 830"/>
            <p:cNvSpPr txBox="1">
              <a:spLocks noChangeArrowheads="1"/>
            </p:cNvSpPr>
            <p:nvPr/>
          </p:nvSpPr>
          <p:spPr bwMode="auto">
            <a:xfrm>
              <a:off x="6933712" y="3088515"/>
              <a:ext cx="2217695" cy="94599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endParaRPr lang="ru-RU" sz="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44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муниципальных образований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1740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населенных пунктов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1 215 462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дома, 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5 620 688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чел.;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6 153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СЗО;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1 165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автомобильных мостов.</a:t>
              </a:r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6925166" y="2750199"/>
              <a:ext cx="2219944" cy="33976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наихудшем сценарии в зону отключения попадают:</a:t>
              </a: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1872023" y="4195436"/>
            <a:ext cx="1509312" cy="677705"/>
            <a:chOff x="1314080" y="4123065"/>
            <a:chExt cx="1364409" cy="655741"/>
          </a:xfrm>
        </p:grpSpPr>
        <p:sp>
          <p:nvSpPr>
            <p:cNvPr id="300" name="Прямоугольник 299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793/534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Прямоугольник 300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</a:p>
          </p:txBody>
        </p:sp>
        <p:sp>
          <p:nvSpPr>
            <p:cNvPr id="302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952" y="4123065"/>
              <a:ext cx="1079537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Новороссийск</a:t>
              </a:r>
            </a:p>
          </p:txBody>
        </p:sp>
        <p:grpSp>
          <p:nvGrpSpPr>
            <p:cNvPr id="303" name="Группа 302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304" name="Прямоугольник 303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7" name="Прямоугольник 336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8" name="Прямоугольник 337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9" name="Прямоугольник 33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58E226F9-7284-4751-81A6-AEC9D72AF6E0}"/>
              </a:ext>
            </a:extLst>
          </p:cNvPr>
          <p:cNvGrpSpPr/>
          <p:nvPr/>
        </p:nvGrpSpPr>
        <p:grpSpPr>
          <a:xfrm>
            <a:off x="3442351" y="4859944"/>
            <a:ext cx="1557968" cy="690527"/>
            <a:chOff x="2797179" y="4974993"/>
            <a:chExt cx="1408394" cy="668148"/>
          </a:xfrm>
        </p:grpSpPr>
        <p:sp>
          <p:nvSpPr>
            <p:cNvPr id="292" name="Text Box 182">
              <a:extLst>
                <a:ext uri="{FF2B5EF4-FFF2-40B4-BE49-F238E27FC236}">
                  <a16:creationId xmlns:a16="http://schemas.microsoft.com/office/drawing/2014/main" id="{78FB29D0-F8D9-4B87-919B-26D2363E6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7179" y="4974993"/>
              <a:ext cx="140839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05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altLang="ru-RU" sz="800" dirty="0">
                  <a:solidFill>
                    <a:schemeClr val="tx1"/>
                  </a:solidFill>
                </a:rPr>
                <a:t>Туапсинский район</a:t>
              </a:r>
            </a:p>
          </p:txBody>
        </p:sp>
        <p:sp>
          <p:nvSpPr>
            <p:cNvPr id="293" name="Прямоугольник 292">
              <a:extLst>
                <a:ext uri="{FF2B5EF4-FFF2-40B4-BE49-F238E27FC236}">
                  <a16:creationId xmlns:a16="http://schemas.microsoft.com/office/drawing/2014/main" id="{58CE2019-FC44-4CD6-96D4-205D5A365AF1}"/>
                </a:ext>
              </a:extLst>
            </p:cNvPr>
            <p:cNvSpPr/>
            <p:nvPr/>
          </p:nvSpPr>
          <p:spPr bwMode="auto">
            <a:xfrm>
              <a:off x="3453661" y="53086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Прямоугольник 293">
              <a:extLst>
                <a:ext uri="{FF2B5EF4-FFF2-40B4-BE49-F238E27FC236}">
                  <a16:creationId xmlns:a16="http://schemas.microsoft.com/office/drawing/2014/main" id="{B24DD04F-E353-4AF2-A231-F90A6CC152DE}"/>
                </a:ext>
              </a:extLst>
            </p:cNvPr>
            <p:cNvSpPr/>
            <p:nvPr/>
          </p:nvSpPr>
          <p:spPr>
            <a:xfrm>
              <a:off x="3457645" y="54812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5" name="Группа 294">
              <a:extLst>
                <a:ext uri="{FF2B5EF4-FFF2-40B4-BE49-F238E27FC236}">
                  <a16:creationId xmlns:a16="http://schemas.microsoft.com/office/drawing/2014/main" id="{52EB6851-946A-45EA-8529-05E3E30A74AB}"/>
                </a:ext>
              </a:extLst>
            </p:cNvPr>
            <p:cNvGrpSpPr/>
            <p:nvPr/>
          </p:nvGrpSpPr>
          <p:grpSpPr>
            <a:xfrm>
              <a:off x="2841226" y="5140225"/>
              <a:ext cx="1361163" cy="172484"/>
              <a:chOff x="519470" y="3609298"/>
              <a:chExt cx="1361163" cy="172484"/>
            </a:xfrm>
          </p:grpSpPr>
          <p:sp>
            <p:nvSpPr>
              <p:cNvPr id="296" name="Прямоугольник 295">
                <a:extLst>
                  <a:ext uri="{FF2B5EF4-FFF2-40B4-BE49-F238E27FC236}">
                    <a16:creationId xmlns:a16="http://schemas.microsoft.com/office/drawing/2014/main" id="{A7564803-2406-4073-AE9C-4AE16E20955D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" name="Прямоугольник 296">
                <a:extLst>
                  <a:ext uri="{FF2B5EF4-FFF2-40B4-BE49-F238E27FC236}">
                    <a16:creationId xmlns:a16="http://schemas.microsoft.com/office/drawing/2014/main" id="{FE4B2462-A56A-472B-A9D9-F9376D9CEC92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8" name="Прямоугольник 297">
                <a:extLst>
                  <a:ext uri="{FF2B5EF4-FFF2-40B4-BE49-F238E27FC236}">
                    <a16:creationId xmlns:a16="http://schemas.microsoft.com/office/drawing/2014/main" id="{B0B956F6-DEF1-475A-95DA-FC01F361D77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9" name="Прямоугольник 298">
                <a:extLst>
                  <a:ext uri="{FF2B5EF4-FFF2-40B4-BE49-F238E27FC236}">
                    <a16:creationId xmlns:a16="http://schemas.microsoft.com/office/drawing/2014/main" id="{D11DD2B5-E84E-4FB3-9DA4-5B147FC93A1A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303617AC-7A92-4A32-91F3-AA72AA892469}"/>
              </a:ext>
            </a:extLst>
          </p:cNvPr>
          <p:cNvGrpSpPr/>
          <p:nvPr/>
        </p:nvGrpSpPr>
        <p:grpSpPr>
          <a:xfrm>
            <a:off x="4692456" y="5428614"/>
            <a:ext cx="1511971" cy="652849"/>
            <a:chOff x="3572000" y="5650107"/>
            <a:chExt cx="1366813" cy="631691"/>
          </a:xfrm>
        </p:grpSpPr>
        <p:sp>
          <p:nvSpPr>
            <p:cNvPr id="284" name="Text Box 182">
              <a:extLst>
                <a:ext uri="{FF2B5EF4-FFF2-40B4-BE49-F238E27FC236}">
                  <a16:creationId xmlns:a16="http://schemas.microsoft.com/office/drawing/2014/main" id="{12563DF1-1724-4363-A68C-7088349B3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3524" y="5650107"/>
              <a:ext cx="1065289" cy="14368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Сочи</a:t>
              </a:r>
            </a:p>
          </p:txBody>
        </p:sp>
        <p:sp>
          <p:nvSpPr>
            <p:cNvPr id="285" name="Прямоугольник 284">
              <a:extLst>
                <a:ext uri="{FF2B5EF4-FFF2-40B4-BE49-F238E27FC236}">
                  <a16:creationId xmlns:a16="http://schemas.microsoft.com/office/drawing/2014/main" id="{0A496703-514B-429A-8DC0-5CE7A4482B0E}"/>
                </a:ext>
              </a:extLst>
            </p:cNvPr>
            <p:cNvSpPr/>
            <p:nvPr/>
          </p:nvSpPr>
          <p:spPr bwMode="auto">
            <a:xfrm>
              <a:off x="4186997" y="596487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Прямоугольник 285">
              <a:extLst>
                <a:ext uri="{FF2B5EF4-FFF2-40B4-BE49-F238E27FC236}">
                  <a16:creationId xmlns:a16="http://schemas.microsoft.com/office/drawing/2014/main" id="{46D41026-4152-40D1-8B98-42B9E35EB145}"/>
                </a:ext>
              </a:extLst>
            </p:cNvPr>
            <p:cNvSpPr/>
            <p:nvPr/>
          </p:nvSpPr>
          <p:spPr>
            <a:xfrm>
              <a:off x="4186997" y="6137496"/>
              <a:ext cx="747770" cy="14430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7" name="Группа 286">
              <a:extLst>
                <a:ext uri="{FF2B5EF4-FFF2-40B4-BE49-F238E27FC236}">
                  <a16:creationId xmlns:a16="http://schemas.microsoft.com/office/drawing/2014/main" id="{5460ED02-EC6A-44CD-B766-39EB24992CD1}"/>
                </a:ext>
              </a:extLst>
            </p:cNvPr>
            <p:cNvGrpSpPr/>
            <p:nvPr/>
          </p:nvGrpSpPr>
          <p:grpSpPr>
            <a:xfrm>
              <a:off x="3572000" y="5791660"/>
              <a:ext cx="1361163" cy="172484"/>
              <a:chOff x="519470" y="3609298"/>
              <a:chExt cx="1361163" cy="172484"/>
            </a:xfrm>
          </p:grpSpPr>
          <p:sp>
            <p:nvSpPr>
              <p:cNvPr id="288" name="Прямоугольник 287">
                <a:extLst>
                  <a:ext uri="{FF2B5EF4-FFF2-40B4-BE49-F238E27FC236}">
                    <a16:creationId xmlns:a16="http://schemas.microsoft.com/office/drawing/2014/main" id="{EF762099-9F35-4E1C-BAFA-6E0633F71D78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9" name="Прямоугольник 288">
                <a:extLst>
                  <a:ext uri="{FF2B5EF4-FFF2-40B4-BE49-F238E27FC236}">
                    <a16:creationId xmlns:a16="http://schemas.microsoft.com/office/drawing/2014/main" id="{F413DB6E-5325-438B-9528-B40233DD2DA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0" name="Прямоугольник 289">
                <a:extLst>
                  <a:ext uri="{FF2B5EF4-FFF2-40B4-BE49-F238E27FC236}">
                    <a16:creationId xmlns:a16="http://schemas.microsoft.com/office/drawing/2014/main" id="{4C3A6204-F7C0-4ED3-A67E-0131B9FFEEFB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1" name="Прямоугольник 290">
                <a:extLst>
                  <a:ext uri="{FF2B5EF4-FFF2-40B4-BE49-F238E27FC236}">
                    <a16:creationId xmlns:a16="http://schemas.microsoft.com/office/drawing/2014/main" id="{EDBD8CE1-57C7-4ED5-9FBB-A73D6FD86119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B3BCCBC7-17BA-486B-9A92-DDBF265A8A53}"/>
              </a:ext>
            </a:extLst>
          </p:cNvPr>
          <p:cNvGrpSpPr/>
          <p:nvPr/>
        </p:nvGrpSpPr>
        <p:grpSpPr>
          <a:xfrm>
            <a:off x="5185928" y="4389060"/>
            <a:ext cx="1518197" cy="663352"/>
            <a:chOff x="4453495" y="5055815"/>
            <a:chExt cx="1372441" cy="641853"/>
          </a:xfrm>
        </p:grpSpPr>
        <p:sp>
          <p:nvSpPr>
            <p:cNvPr id="275" name="Прямоугольник 274">
              <a:extLst>
                <a:ext uri="{FF2B5EF4-FFF2-40B4-BE49-F238E27FC236}">
                  <a16:creationId xmlns:a16="http://schemas.microsoft.com/office/drawing/2014/main" id="{1FBCC696-75F6-49A3-888E-54CC14874681}"/>
                </a:ext>
              </a:extLst>
            </p:cNvPr>
            <p:cNvSpPr/>
            <p:nvPr/>
          </p:nvSpPr>
          <p:spPr bwMode="auto">
            <a:xfrm>
              <a:off x="5070064" y="5363158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Прямоугольник 275">
              <a:extLst>
                <a:ext uri="{FF2B5EF4-FFF2-40B4-BE49-F238E27FC236}">
                  <a16:creationId xmlns:a16="http://schemas.microsoft.com/office/drawing/2014/main" id="{9ECF45DE-07F2-4F58-9F4D-039B24D4497C}"/>
                </a:ext>
              </a:extLst>
            </p:cNvPr>
            <p:cNvSpPr/>
            <p:nvPr/>
          </p:nvSpPr>
          <p:spPr>
            <a:xfrm>
              <a:off x="5070064" y="5535777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Text Box 182">
              <a:extLst>
                <a:ext uri="{FF2B5EF4-FFF2-40B4-BE49-F238E27FC236}">
                  <a16:creationId xmlns:a16="http://schemas.microsoft.com/office/drawing/2014/main" id="{3CE659E4-8681-46B3-A4A8-AF8B6FADE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001" y="5055815"/>
              <a:ext cx="1101935" cy="147380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Мостовский район</a:t>
              </a:r>
            </a:p>
          </p:txBody>
        </p:sp>
        <p:grpSp>
          <p:nvGrpSpPr>
            <p:cNvPr id="279" name="Группа 278">
              <a:extLst>
                <a:ext uri="{FF2B5EF4-FFF2-40B4-BE49-F238E27FC236}">
                  <a16:creationId xmlns:a16="http://schemas.microsoft.com/office/drawing/2014/main" id="{496A3E60-F36F-41CD-94A7-DD91F901989C}"/>
                </a:ext>
              </a:extLst>
            </p:cNvPr>
            <p:cNvGrpSpPr/>
            <p:nvPr/>
          </p:nvGrpSpPr>
          <p:grpSpPr>
            <a:xfrm>
              <a:off x="4453495" y="5195572"/>
              <a:ext cx="1361163" cy="172484"/>
              <a:chOff x="519470" y="3609298"/>
              <a:chExt cx="1361163" cy="172484"/>
            </a:xfrm>
          </p:grpSpPr>
          <p:sp>
            <p:nvSpPr>
              <p:cNvPr id="280" name="Прямоугольник 279">
                <a:extLst>
                  <a:ext uri="{FF2B5EF4-FFF2-40B4-BE49-F238E27FC236}">
                    <a16:creationId xmlns:a16="http://schemas.microsoft.com/office/drawing/2014/main" id="{A5AF55CA-D0DE-4F9B-820D-D9C20A749259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1" name="Прямоугольник 280">
                <a:extLst>
                  <a:ext uri="{FF2B5EF4-FFF2-40B4-BE49-F238E27FC236}">
                    <a16:creationId xmlns:a16="http://schemas.microsoft.com/office/drawing/2014/main" id="{9664A100-583E-438F-A3F1-5E149450C210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2" name="Прямоугольник 281">
                <a:extLst>
                  <a:ext uri="{FF2B5EF4-FFF2-40B4-BE49-F238E27FC236}">
                    <a16:creationId xmlns:a16="http://schemas.microsoft.com/office/drawing/2014/main" id="{E4E268E9-CEDB-4FE3-B063-E6B7FBFF01D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3" name="Прямоугольник 282">
                <a:extLst>
                  <a:ext uri="{FF2B5EF4-FFF2-40B4-BE49-F238E27FC236}">
                    <a16:creationId xmlns:a16="http://schemas.microsoft.com/office/drawing/2014/main" id="{A7CB7634-6DAB-401A-9A9F-ABBCFB0B3B2C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2953702D-211D-4239-B36E-09A5F82684C5}"/>
              </a:ext>
            </a:extLst>
          </p:cNvPr>
          <p:cNvGrpSpPr/>
          <p:nvPr/>
        </p:nvGrpSpPr>
        <p:grpSpPr>
          <a:xfrm>
            <a:off x="3485070" y="3459718"/>
            <a:ext cx="1512354" cy="669069"/>
            <a:chOff x="2666991" y="3897818"/>
            <a:chExt cx="1367159" cy="647385"/>
          </a:xfrm>
        </p:grpSpPr>
        <p:sp>
          <p:nvSpPr>
            <p:cNvPr id="267" name="Text Box 182">
              <a:extLst>
                <a:ext uri="{FF2B5EF4-FFF2-40B4-BE49-F238E27FC236}">
                  <a16:creationId xmlns:a16="http://schemas.microsoft.com/office/drawing/2014/main" id="{29D3BAF7-B0E0-4FA4-A99D-A8C4E7016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9957" y="3897818"/>
              <a:ext cx="1034193" cy="159011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Краснодар</a:t>
              </a:r>
            </a:p>
          </p:txBody>
        </p:sp>
        <p:sp>
          <p:nvSpPr>
            <p:cNvPr id="268" name="Прямоугольник 267">
              <a:extLst>
                <a:ext uri="{FF2B5EF4-FFF2-40B4-BE49-F238E27FC236}">
                  <a16:creationId xmlns:a16="http://schemas.microsoft.com/office/drawing/2014/main" id="{EF1B3A76-61E9-4801-A896-2E826E23F8F2}"/>
                </a:ext>
              </a:extLst>
            </p:cNvPr>
            <p:cNvSpPr/>
            <p:nvPr/>
          </p:nvSpPr>
          <p:spPr bwMode="auto">
            <a:xfrm>
              <a:off x="3278210" y="421069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342780/1272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Прямоугольник 268">
              <a:extLst>
                <a:ext uri="{FF2B5EF4-FFF2-40B4-BE49-F238E27FC236}">
                  <a16:creationId xmlns:a16="http://schemas.microsoft.com/office/drawing/2014/main" id="{336F13C1-247A-4F60-A9E7-C7FD8EC506B0}"/>
                </a:ext>
              </a:extLst>
            </p:cNvPr>
            <p:cNvSpPr/>
            <p:nvPr/>
          </p:nvSpPr>
          <p:spPr>
            <a:xfrm>
              <a:off x="3278210" y="4383312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22387/151149 </a:t>
              </a:r>
            </a:p>
          </p:txBody>
        </p: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DC26C94A-A826-47C5-B934-8E07E7D280E2}"/>
                </a:ext>
              </a:extLst>
            </p:cNvPr>
            <p:cNvGrpSpPr/>
            <p:nvPr/>
          </p:nvGrpSpPr>
          <p:grpSpPr>
            <a:xfrm>
              <a:off x="2666991" y="4040742"/>
              <a:ext cx="1358989" cy="172484"/>
              <a:chOff x="521644" y="3609298"/>
              <a:chExt cx="1358989" cy="172484"/>
            </a:xfrm>
          </p:grpSpPr>
          <p:sp>
            <p:nvSpPr>
              <p:cNvPr id="271" name="Прямоугольник 270">
                <a:extLst>
                  <a:ext uri="{FF2B5EF4-FFF2-40B4-BE49-F238E27FC236}">
                    <a16:creationId xmlns:a16="http://schemas.microsoft.com/office/drawing/2014/main" id="{D3C50688-D08E-4929-99D3-3C9D1178D334}"/>
                  </a:ext>
                </a:extLst>
              </p:cNvPr>
              <p:cNvSpPr/>
              <p:nvPr/>
            </p:nvSpPr>
            <p:spPr bwMode="auto">
              <a:xfrm>
                <a:off x="521644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2" name="Прямоугольник 271">
                <a:extLst>
                  <a:ext uri="{FF2B5EF4-FFF2-40B4-BE49-F238E27FC236}">
                    <a16:creationId xmlns:a16="http://schemas.microsoft.com/office/drawing/2014/main" id="{0C23894F-0159-4D93-9394-62A267469B05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3" name="Прямоугольник 272">
                <a:extLst>
                  <a:ext uri="{FF2B5EF4-FFF2-40B4-BE49-F238E27FC236}">
                    <a16:creationId xmlns:a16="http://schemas.microsoft.com/office/drawing/2014/main" id="{73C4C58F-EBAC-4E41-A0F3-148FF156AE6E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4" name="Прямоугольник 273">
                <a:extLst>
                  <a:ext uri="{FF2B5EF4-FFF2-40B4-BE49-F238E27FC236}">
                    <a16:creationId xmlns:a16="http://schemas.microsoft.com/office/drawing/2014/main" id="{F41E9897-C439-43B5-A9F2-D64958855F8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A75BA69B-4EAA-4437-A82E-CF69685CC57B}"/>
              </a:ext>
            </a:extLst>
          </p:cNvPr>
          <p:cNvGrpSpPr/>
          <p:nvPr/>
        </p:nvGrpSpPr>
        <p:grpSpPr>
          <a:xfrm>
            <a:off x="4607023" y="2971584"/>
            <a:ext cx="1510278" cy="699715"/>
            <a:chOff x="3158215" y="2962544"/>
            <a:chExt cx="1365283" cy="677038"/>
          </a:xfrm>
        </p:grpSpPr>
        <p:sp>
          <p:nvSpPr>
            <p:cNvPr id="258" name="Прямоугольник 257">
              <a:extLst>
                <a:ext uri="{FF2B5EF4-FFF2-40B4-BE49-F238E27FC236}">
                  <a16:creationId xmlns:a16="http://schemas.microsoft.com/office/drawing/2014/main" id="{F0649149-4EF4-4F17-89D0-9F7004816ACB}"/>
                </a:ext>
              </a:extLst>
            </p:cNvPr>
            <p:cNvSpPr/>
            <p:nvPr/>
          </p:nvSpPr>
          <p:spPr bwMode="auto">
            <a:xfrm>
              <a:off x="3784195" y="3289832"/>
              <a:ext cx="739303" cy="2095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1776/494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Прямоугольник 258">
              <a:extLst>
                <a:ext uri="{FF2B5EF4-FFF2-40B4-BE49-F238E27FC236}">
                  <a16:creationId xmlns:a16="http://schemas.microsoft.com/office/drawing/2014/main" id="{83F02B76-F829-46BF-AA04-E559A59B45A9}"/>
                </a:ext>
              </a:extLst>
            </p:cNvPr>
            <p:cNvSpPr/>
            <p:nvPr/>
          </p:nvSpPr>
          <p:spPr>
            <a:xfrm>
              <a:off x="3781021" y="3470918"/>
              <a:ext cx="742476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23573/60237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Text Box 182">
              <a:extLst>
                <a:ext uri="{FF2B5EF4-FFF2-40B4-BE49-F238E27FC236}">
                  <a16:creationId xmlns:a16="http://schemas.microsoft.com/office/drawing/2014/main" id="{8F008515-5D04-4C39-89ED-791644D80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527" y="2962544"/>
              <a:ext cx="1185312" cy="16505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Выселковский район</a:t>
              </a:r>
            </a:p>
          </p:txBody>
        </p:sp>
        <p:grpSp>
          <p:nvGrpSpPr>
            <p:cNvPr id="261" name="Группа 260">
              <a:extLst>
                <a:ext uri="{FF2B5EF4-FFF2-40B4-BE49-F238E27FC236}">
                  <a16:creationId xmlns:a16="http://schemas.microsoft.com/office/drawing/2014/main" id="{1A7BD20D-43C1-427D-90AB-D4C1B1A40ECE}"/>
                </a:ext>
              </a:extLst>
            </p:cNvPr>
            <p:cNvGrpSpPr/>
            <p:nvPr/>
          </p:nvGrpSpPr>
          <p:grpSpPr>
            <a:xfrm>
              <a:off x="3158215" y="3127399"/>
              <a:ext cx="1360185" cy="172484"/>
              <a:chOff x="520448" y="3609298"/>
              <a:chExt cx="1360185" cy="172484"/>
            </a:xfrm>
          </p:grpSpPr>
          <p:sp>
            <p:nvSpPr>
              <p:cNvPr id="262" name="Прямоугольник 261">
                <a:extLst>
                  <a:ext uri="{FF2B5EF4-FFF2-40B4-BE49-F238E27FC236}">
                    <a16:creationId xmlns:a16="http://schemas.microsoft.com/office/drawing/2014/main" id="{07EF2481-89CA-4808-8107-EB7F7D4E8E5F}"/>
                  </a:ext>
                </a:extLst>
              </p:cNvPr>
              <p:cNvSpPr/>
              <p:nvPr/>
            </p:nvSpPr>
            <p:spPr bwMode="auto">
              <a:xfrm>
                <a:off x="520448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3" name="Прямоугольник 262">
                <a:extLst>
                  <a:ext uri="{FF2B5EF4-FFF2-40B4-BE49-F238E27FC236}">
                    <a16:creationId xmlns:a16="http://schemas.microsoft.com/office/drawing/2014/main" id="{D7AC2103-6D62-45D6-B2E1-CDFD87919CCC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5" name="Прямоугольник 264">
                <a:extLst>
                  <a:ext uri="{FF2B5EF4-FFF2-40B4-BE49-F238E27FC236}">
                    <a16:creationId xmlns:a16="http://schemas.microsoft.com/office/drawing/2014/main" id="{12241CB5-4503-4E7F-8D5B-858DA7A0C326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" name="Прямоугольник 265">
                <a:extLst>
                  <a:ext uri="{FF2B5EF4-FFF2-40B4-BE49-F238E27FC236}">
                    <a16:creationId xmlns:a16="http://schemas.microsoft.com/office/drawing/2014/main" id="{8B6C1D8D-42B9-4194-B08B-5553804A41A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F4D22C14-0F3C-4704-9789-D508330DFC42}"/>
              </a:ext>
            </a:extLst>
          </p:cNvPr>
          <p:cNvGrpSpPr/>
          <p:nvPr/>
        </p:nvGrpSpPr>
        <p:grpSpPr>
          <a:xfrm>
            <a:off x="1872047" y="2697832"/>
            <a:ext cx="1721350" cy="683601"/>
            <a:chOff x="1369062" y="2576776"/>
            <a:chExt cx="1556090" cy="661446"/>
          </a:xfrm>
        </p:grpSpPr>
        <p:sp>
          <p:nvSpPr>
            <p:cNvPr id="250" name="Text Box 182">
              <a:extLst>
                <a:ext uri="{FF2B5EF4-FFF2-40B4-BE49-F238E27FC236}">
                  <a16:creationId xmlns:a16="http://schemas.microsoft.com/office/drawing/2014/main" id="{922F1F33-A759-4EAF-8CF6-14547E1A4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9062" y="2576776"/>
              <a:ext cx="1556088" cy="155387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Приморско-Ахтарский район</a:t>
              </a:r>
            </a:p>
          </p:txBody>
        </p:sp>
        <p:sp>
          <p:nvSpPr>
            <p:cNvPr id="251" name="Прямоугольник 250">
              <a:extLst>
                <a:ext uri="{FF2B5EF4-FFF2-40B4-BE49-F238E27FC236}">
                  <a16:creationId xmlns:a16="http://schemas.microsoft.com/office/drawing/2014/main" id="{33E6612A-8D40-46BB-9B43-D6FFE4D1AFBF}"/>
                </a:ext>
              </a:extLst>
            </p:cNvPr>
            <p:cNvSpPr/>
            <p:nvPr/>
          </p:nvSpPr>
          <p:spPr bwMode="auto">
            <a:xfrm>
              <a:off x="2108201" y="2902389"/>
              <a:ext cx="81694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15562/156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Прямоугольник 251">
              <a:extLst>
                <a:ext uri="{FF2B5EF4-FFF2-40B4-BE49-F238E27FC236}">
                  <a16:creationId xmlns:a16="http://schemas.microsoft.com/office/drawing/2014/main" id="{8EB61B1F-1473-4C3C-9A92-406D4453C1E2}"/>
                </a:ext>
              </a:extLst>
            </p:cNvPr>
            <p:cNvSpPr/>
            <p:nvPr/>
          </p:nvSpPr>
          <p:spPr>
            <a:xfrm>
              <a:off x="2108202" y="3076331"/>
              <a:ext cx="81695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14896/58334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3" name="Группа 252">
              <a:extLst>
                <a:ext uri="{FF2B5EF4-FFF2-40B4-BE49-F238E27FC236}">
                  <a16:creationId xmlns:a16="http://schemas.microsoft.com/office/drawing/2014/main" id="{127C4FF9-34A3-4821-84EC-B05B6A62A702}"/>
                </a:ext>
              </a:extLst>
            </p:cNvPr>
            <p:cNvGrpSpPr/>
            <p:nvPr/>
          </p:nvGrpSpPr>
          <p:grpSpPr>
            <a:xfrm>
              <a:off x="1563987" y="2731919"/>
              <a:ext cx="1361163" cy="172484"/>
              <a:chOff x="519470" y="3609298"/>
              <a:chExt cx="1361163" cy="172484"/>
            </a:xfrm>
          </p:grpSpPr>
          <p:sp>
            <p:nvSpPr>
              <p:cNvPr id="254" name="Прямоугольник 253">
                <a:extLst>
                  <a:ext uri="{FF2B5EF4-FFF2-40B4-BE49-F238E27FC236}">
                    <a16:creationId xmlns:a16="http://schemas.microsoft.com/office/drawing/2014/main" id="{460398C8-FD63-41EF-96BD-E2FEDD42DE63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5" name="Прямоугольник 254">
                <a:extLst>
                  <a:ext uri="{FF2B5EF4-FFF2-40B4-BE49-F238E27FC236}">
                    <a16:creationId xmlns:a16="http://schemas.microsoft.com/office/drawing/2014/main" id="{589E4A3F-993A-462E-95B0-1981739F0F1A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6" name="Прямоугольник 255">
                <a:extLst>
                  <a:ext uri="{FF2B5EF4-FFF2-40B4-BE49-F238E27FC236}">
                    <a16:creationId xmlns:a16="http://schemas.microsoft.com/office/drawing/2014/main" id="{D5CE98E2-9E1F-4B09-8652-9EC9D622A89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7" name="Прямоугольник 256">
                <a:extLst>
                  <a:ext uri="{FF2B5EF4-FFF2-40B4-BE49-F238E27FC236}">
                    <a16:creationId xmlns:a16="http://schemas.microsoft.com/office/drawing/2014/main" id="{F646EA44-439A-4570-857D-901DF39AD74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A1C99D66-E1FD-4B5F-B343-4AA286F7E374}"/>
              </a:ext>
            </a:extLst>
          </p:cNvPr>
          <p:cNvGrpSpPr/>
          <p:nvPr/>
        </p:nvGrpSpPr>
        <p:grpSpPr>
          <a:xfrm>
            <a:off x="4058136" y="2221068"/>
            <a:ext cx="1509158" cy="654000"/>
            <a:chOff x="2815304" y="2038741"/>
            <a:chExt cx="1364269" cy="632805"/>
          </a:xfrm>
        </p:grpSpPr>
        <p:sp>
          <p:nvSpPr>
            <p:cNvPr id="229" name="Прямоугольник 228">
              <a:extLst>
                <a:ext uri="{FF2B5EF4-FFF2-40B4-BE49-F238E27FC236}">
                  <a16:creationId xmlns:a16="http://schemas.microsoft.com/office/drawing/2014/main" id="{9B178471-EF20-4D26-8784-2FE2E00D0651}"/>
                </a:ext>
              </a:extLst>
            </p:cNvPr>
            <p:cNvSpPr/>
            <p:nvPr/>
          </p:nvSpPr>
          <p:spPr bwMode="auto">
            <a:xfrm>
              <a:off x="3431804" y="236689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/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579/407</a:t>
              </a:r>
            </a:p>
          </p:txBody>
        </p:sp>
        <p:sp>
          <p:nvSpPr>
            <p:cNvPr id="230" name="Прямоугольник 229">
              <a:extLst>
                <a:ext uri="{FF2B5EF4-FFF2-40B4-BE49-F238E27FC236}">
                  <a16:creationId xmlns:a16="http://schemas.microsoft.com/office/drawing/2014/main" id="{349D3B95-1660-4885-B239-6037CAEB5CFA}"/>
                </a:ext>
              </a:extLst>
            </p:cNvPr>
            <p:cNvSpPr/>
            <p:nvPr/>
          </p:nvSpPr>
          <p:spPr>
            <a:xfrm>
              <a:off x="3424079" y="2532006"/>
              <a:ext cx="753389" cy="13954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26246/63415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Text Box 182">
              <a:extLst>
                <a:ext uri="{FF2B5EF4-FFF2-40B4-BE49-F238E27FC236}">
                  <a16:creationId xmlns:a16="http://schemas.microsoft.com/office/drawing/2014/main" id="{52DA87F2-4528-426F-9939-59A335001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7341" y="2038741"/>
              <a:ext cx="1240105" cy="16110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Ленинградский район</a:t>
              </a:r>
            </a:p>
          </p:txBody>
        </p:sp>
        <p:grpSp>
          <p:nvGrpSpPr>
            <p:cNvPr id="232" name="Группа 231">
              <a:extLst>
                <a:ext uri="{FF2B5EF4-FFF2-40B4-BE49-F238E27FC236}">
                  <a16:creationId xmlns:a16="http://schemas.microsoft.com/office/drawing/2014/main" id="{1BB9DDE0-C21D-4BA1-A0F6-D01AA29E9172}"/>
                </a:ext>
              </a:extLst>
            </p:cNvPr>
            <p:cNvGrpSpPr/>
            <p:nvPr/>
          </p:nvGrpSpPr>
          <p:grpSpPr>
            <a:xfrm>
              <a:off x="2815304" y="2194410"/>
              <a:ext cx="1361163" cy="172573"/>
              <a:chOff x="519470" y="3609298"/>
              <a:chExt cx="1361163" cy="172573"/>
            </a:xfrm>
          </p:grpSpPr>
          <p:sp>
            <p:nvSpPr>
              <p:cNvPr id="246" name="Прямоугольник 245">
                <a:extLst>
                  <a:ext uri="{FF2B5EF4-FFF2-40B4-BE49-F238E27FC236}">
                    <a16:creationId xmlns:a16="http://schemas.microsoft.com/office/drawing/2014/main" id="{31CB4B4B-8659-47C4-A163-74168B70DFD9}"/>
                  </a:ext>
                </a:extLst>
              </p:cNvPr>
              <p:cNvSpPr/>
              <p:nvPr/>
            </p:nvSpPr>
            <p:spPr bwMode="auto">
              <a:xfrm>
                <a:off x="519470" y="3609387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Прямоугольник 246">
                <a:extLst>
                  <a:ext uri="{FF2B5EF4-FFF2-40B4-BE49-F238E27FC236}">
                    <a16:creationId xmlns:a16="http://schemas.microsoft.com/office/drawing/2014/main" id="{B161C7A0-403C-4880-9963-B4A35AFA3E0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</a:p>
            </p:txBody>
          </p:sp>
          <p:sp>
            <p:nvSpPr>
              <p:cNvPr id="248" name="Прямоугольник 247">
                <a:extLst>
                  <a:ext uri="{FF2B5EF4-FFF2-40B4-BE49-F238E27FC236}">
                    <a16:creationId xmlns:a16="http://schemas.microsoft.com/office/drawing/2014/main" id="{A260F5A1-6A50-45D8-8354-39AC21FE707F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Прямоугольник 248">
                <a:extLst>
                  <a:ext uri="{FF2B5EF4-FFF2-40B4-BE49-F238E27FC236}">
                    <a16:creationId xmlns:a16="http://schemas.microsoft.com/office/drawing/2014/main" id="{BBC6BBCB-E09E-44D9-913F-FE9BC460286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BF062704-D3C3-438B-AC90-311BFA0805F0}"/>
              </a:ext>
            </a:extLst>
          </p:cNvPr>
          <p:cNvGrpSpPr/>
          <p:nvPr/>
        </p:nvGrpSpPr>
        <p:grpSpPr>
          <a:xfrm>
            <a:off x="2407296" y="1754544"/>
            <a:ext cx="1505719" cy="690108"/>
            <a:chOff x="1802847" y="1409099"/>
            <a:chExt cx="1361162" cy="667742"/>
          </a:xfrm>
        </p:grpSpPr>
        <p:sp>
          <p:nvSpPr>
            <p:cNvPr id="210" name="Text Box 182">
              <a:extLst>
                <a:ext uri="{FF2B5EF4-FFF2-40B4-BE49-F238E27FC236}">
                  <a16:creationId xmlns:a16="http://schemas.microsoft.com/office/drawing/2014/main" id="{5D53053C-B4D3-4E21-A8E8-7F732CAA3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9790" y="1409099"/>
              <a:ext cx="93363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Ейский район</a:t>
              </a:r>
            </a:p>
          </p:txBody>
        </p:sp>
        <p:sp>
          <p:nvSpPr>
            <p:cNvPr id="211" name="Прямоугольник 210">
              <a:extLst>
                <a:ext uri="{FF2B5EF4-FFF2-40B4-BE49-F238E27FC236}">
                  <a16:creationId xmlns:a16="http://schemas.microsoft.com/office/drawing/2014/main" id="{25FE4A3E-60DA-4B22-A339-C3647D514F83}"/>
                </a:ext>
              </a:extLst>
            </p:cNvPr>
            <p:cNvSpPr/>
            <p:nvPr/>
          </p:nvSpPr>
          <p:spPr bwMode="auto">
            <a:xfrm>
              <a:off x="2415655" y="17423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2052/824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Прямоугольник 211">
              <a:extLst>
                <a:ext uri="{FF2B5EF4-FFF2-40B4-BE49-F238E27FC236}">
                  <a16:creationId xmlns:a16="http://schemas.microsoft.com/office/drawing/2014/main" id="{9F29184A-55D6-47BA-AD32-0769F635605B}"/>
                </a:ext>
              </a:extLst>
            </p:cNvPr>
            <p:cNvSpPr/>
            <p:nvPr/>
          </p:nvSpPr>
          <p:spPr>
            <a:xfrm>
              <a:off x="2419639" y="19149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31306/140838 </a:t>
              </a:r>
            </a:p>
          </p:txBody>
        </p:sp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F9BFE0CE-F89A-486F-9C33-024C5BB10639}"/>
                </a:ext>
              </a:extLst>
            </p:cNvPr>
            <p:cNvGrpSpPr/>
            <p:nvPr/>
          </p:nvGrpSpPr>
          <p:grpSpPr>
            <a:xfrm>
              <a:off x="1802847" y="1570998"/>
              <a:ext cx="1361162" cy="177092"/>
              <a:chOff x="527196" y="3613627"/>
              <a:chExt cx="1361162" cy="177092"/>
            </a:xfrm>
          </p:grpSpPr>
          <p:sp>
            <p:nvSpPr>
              <p:cNvPr id="222" name="Прямоугольник 221">
                <a:extLst>
                  <a:ext uri="{FF2B5EF4-FFF2-40B4-BE49-F238E27FC236}">
                    <a16:creationId xmlns:a16="http://schemas.microsoft.com/office/drawing/2014/main" id="{EC95F4FF-6BD2-4F62-93BD-094A68F7EB5E}"/>
                  </a:ext>
                </a:extLst>
              </p:cNvPr>
              <p:cNvSpPr/>
              <p:nvPr/>
            </p:nvSpPr>
            <p:spPr bwMode="auto">
              <a:xfrm>
                <a:off x="527196" y="3618235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Прямоугольник 222">
                <a:extLst>
                  <a:ext uri="{FF2B5EF4-FFF2-40B4-BE49-F238E27FC236}">
                    <a16:creationId xmlns:a16="http://schemas.microsoft.com/office/drawing/2014/main" id="{3E2EA938-B2B2-4D97-BD62-1E0AE8ACB7F3}"/>
                  </a:ext>
                </a:extLst>
              </p:cNvPr>
              <p:cNvSpPr/>
              <p:nvPr/>
            </p:nvSpPr>
            <p:spPr bwMode="auto">
              <a:xfrm>
                <a:off x="1211440" y="3615442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" name="Прямоугольник 223">
                <a:extLst>
                  <a:ext uri="{FF2B5EF4-FFF2-40B4-BE49-F238E27FC236}">
                    <a16:creationId xmlns:a16="http://schemas.microsoft.com/office/drawing/2014/main" id="{3C1385DC-DED0-48ED-93AD-4D47B130E872}"/>
                  </a:ext>
                </a:extLst>
              </p:cNvPr>
              <p:cNvSpPr/>
              <p:nvPr/>
            </p:nvSpPr>
            <p:spPr bwMode="auto">
              <a:xfrm>
                <a:off x="1547378" y="3615442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" name="Прямоугольник 224">
                <a:extLst>
                  <a:ext uri="{FF2B5EF4-FFF2-40B4-BE49-F238E27FC236}">
                    <a16:creationId xmlns:a16="http://schemas.microsoft.com/office/drawing/2014/main" id="{31BE0F5C-7D32-497A-94B6-CE38EA5CBAE9}"/>
                  </a:ext>
                </a:extLst>
              </p:cNvPr>
              <p:cNvSpPr/>
              <p:nvPr/>
            </p:nvSpPr>
            <p:spPr bwMode="auto">
              <a:xfrm>
                <a:off x="868176" y="3613627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743495" y="3418138"/>
            <a:ext cx="1509312" cy="695168"/>
            <a:chOff x="1314080" y="4106168"/>
            <a:chExt cx="1364409" cy="672638"/>
          </a:xfrm>
        </p:grpSpPr>
        <p:sp>
          <p:nvSpPr>
            <p:cNvPr id="163" name="Прямоугольник 162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1967/619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43427/120552</a:t>
              </a:r>
            </a:p>
          </p:txBody>
        </p:sp>
        <p:grpSp>
          <p:nvGrpSpPr>
            <p:cNvPr id="199" name="Группа 198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200" name="Прямоугольник 199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Прямоугольник 200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5736" y="3611859"/>
                <a:ext cx="340980" cy="16976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Прямоугольник 206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59%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Прямоугольник 20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  <p:sp>
          <p:nvSpPr>
            <p:cNvPr id="165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254" y="4106168"/>
              <a:ext cx="1153235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smtClean="0"/>
                <a:t>Темрюкский район</a:t>
              </a:r>
              <a:endParaRPr lang="ru-RU" altLang="ru-RU" dirty="0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6193506" y="666589"/>
            <a:ext cx="2946103" cy="400108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00" dirty="0"/>
              <a:t>Прогноз </a:t>
            </a:r>
            <a:r>
              <a:rPr lang="ru-RU" sz="1000" dirty="0" smtClean="0"/>
              <a:t>порывов </a:t>
            </a:r>
            <a:r>
              <a:rPr lang="ru-RU" sz="1000" dirty="0"/>
              <a:t>ветра, м/с</a:t>
            </a:r>
          </a:p>
          <a:p>
            <a:r>
              <a:rPr lang="ru-RU" sz="1000" dirty="0"/>
              <a:t>на 18.00 </a:t>
            </a:r>
            <a:r>
              <a:rPr lang="ru-RU" sz="1000" dirty="0" smtClean="0"/>
              <a:t>15.02.2024</a:t>
            </a:r>
            <a:endParaRPr lang="ru-RU" sz="1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3" y="5220528"/>
            <a:ext cx="2333359" cy="16274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76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4410"/>
            <a:ext cx="9144000" cy="6167583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8210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МЕТЕООБСТАНОВКЕ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200" dirty="0"/>
              <a:t>(использовались данные, представленные в информационном ресурсе погоды </a:t>
            </a:r>
            <a:r>
              <a:rPr lang="en-US" sz="1200" dirty="0"/>
              <a:t>Windy)</a:t>
            </a:r>
            <a:endParaRPr lang="ru-RU" sz="1200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318520" y="3836017"/>
            <a:ext cx="1049080" cy="283709"/>
          </a:xfrm>
          <a:prstGeom prst="rect">
            <a:avLst/>
          </a:prstGeom>
          <a:solidFill>
            <a:srgbClr val="4ADFE6">
              <a:alpha val="76000"/>
            </a:srgbClr>
          </a:solidFill>
          <a:ln w="63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/>
              <a:t>Черное море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898094" y="1637290"/>
            <a:ext cx="1207363" cy="145070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Ростов-на-Дону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5531559" y="2952491"/>
            <a:ext cx="790112" cy="165317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Краснодар</a:t>
            </a:r>
            <a:endParaRPr lang="ru-RU" altLang="ru-RU" dirty="0"/>
          </a:p>
        </p:txBody>
      </p:sp>
      <p:sp>
        <p:nvSpPr>
          <p:cNvPr id="37" name="Text Box 182"/>
          <p:cNvSpPr txBox="1">
            <a:spLocks noChangeArrowheads="1"/>
          </p:cNvSpPr>
          <p:nvPr/>
        </p:nvSpPr>
        <p:spPr bwMode="auto">
          <a:xfrm>
            <a:off x="6070836" y="3731227"/>
            <a:ext cx="501671" cy="16756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Сочи</a:t>
            </a:r>
            <a:endParaRPr lang="ru-RU" alt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381315" y="837500"/>
            <a:ext cx="1519126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558957" y="6277405"/>
            <a:ext cx="1519126" cy="461663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33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3797957" flipH="1">
            <a:off x="5290985" y="4634383"/>
            <a:ext cx="248450" cy="48642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228838" flipH="1" flipV="1">
            <a:off x="1047968" y="4718791"/>
            <a:ext cx="340804" cy="49692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8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333114" flipV="1">
            <a:off x="3273138" y="1163025"/>
            <a:ext cx="278410" cy="49692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0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6010824">
            <a:off x="5116768" y="3406522"/>
            <a:ext cx="251103" cy="332473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5870142" flipH="1">
            <a:off x="4383169" y="3842604"/>
            <a:ext cx="377662" cy="34028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20984310" flipH="1">
            <a:off x="6377312" y="4444429"/>
            <a:ext cx="319512" cy="299962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5400000" flipH="1" flipV="1">
            <a:off x="7227924" y="1561148"/>
            <a:ext cx="340804" cy="49692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5400000" flipH="1" flipV="1">
            <a:off x="7970475" y="2398067"/>
            <a:ext cx="340804" cy="49692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20367837" flipV="1">
            <a:off x="2309526" y="3587554"/>
            <a:ext cx="278410" cy="49692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2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228838" flipH="1" flipV="1">
            <a:off x="1766520" y="1292322"/>
            <a:ext cx="340804" cy="49692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17000" r="7917" b="5000"/>
          <a:stretch/>
        </p:blipFill>
        <p:spPr bwMode="auto">
          <a:xfrm>
            <a:off x="-6352" y="0"/>
            <a:ext cx="9150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9257" y="860961"/>
            <a:ext cx="5769763" cy="910689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сильного ветра с порывами прогнозируется возникновение чрезвычайных ситуаций (происшествий), связанных с нарушением условий жизнедеятельности населения, повреждением (обрывом) ЛЭП и линий связи, нарушениями в системе ЖКХ.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5703"/>
            <a:ext cx="9144000" cy="6696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ПРОВЕДЕНИЕ РАСЧЕТОВ ДЛЯ ОРГАНИЗАЦИИ НОРМАЛЬНЫХ УСЛОВИЙ </a:t>
            </a:r>
          </a:p>
          <a:p>
            <a:r>
              <a:rPr lang="ru-RU" sz="1200" dirty="0"/>
              <a:t>ЖИЗНЕДЕЯТЕЛЬНОСТИ НАСЕЛЕНИЯ</a:t>
            </a:r>
          </a:p>
          <a:p>
            <a:r>
              <a:rPr lang="ru-RU" sz="1200" dirty="0"/>
              <a:t>(с использованием программно-расчетных комплексов)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43462" y="187876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питьевой воды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водообеспечения человека в сутки при малой физической активности (с энергозатратами до 5,0-105 Дж/ч (120 ккал/ч)) для различных видов водопотребления и режимов водообеспечения: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0003" y="443872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Вывод: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трехразового подвоза воды (одна автоцистерна будет  подвозить воду 3 раза в день по 4 000 л) необходимо привлечь 7 автоцистерн водоизмещением    4 000 л для обеспечения питьевой водой и 14 автоцистерн для обеспечения водой для приготовления пищи и умывания.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08D1396-4F65-4736-A42C-664F28640426}"/>
                  </a:ext>
                </a:extLst>
              </p:cNvPr>
              <p:cNvSpPr/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solidFill>
                <a:srgbClr val="00B0F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𝑁𝐴𝑛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𝑛𝐴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+5.5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,6</m:t>
                      </m:r>
                    </m:oMath>
                  </m:oMathPara>
                </a14:m>
                <a:endParaRPr lang="ru-RU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8D1396-4F65-4736-A42C-664F2864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9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8" y="637635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9"/>
            <a:ext cx="9151479" cy="68837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ВЕТРУ НА ТЕРРИТОРИИ КРАСНОДАРСКОГО 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102885"/>
            <a:ext cx="7063212" cy="3831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Довести прогноз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Провести, при необходимости (в соответствии с прогнозной информацией), заседания комиссии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и ликвидации чрезвычайных ситуаций и обеспечению пожарной безопасности по вопросам предупреждения возможных чрезвычайных ситуаций (происшествий), обусловленных неблагоприятным прогнозом,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введением режима 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Поддерживать в постоянной готовности системы оповещения населения, при необходимости провести оповещение населения о возможном возникновении ЧС и 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Проверить готовность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(происшествия);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Поддерживать на необходимом уровне запасы материальных и финансовых ресурсов для ликвидации чрезвычайных ситуаций;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Усилить контроль за регистрацией групп туристов, направляющихся в горные районы, и обеспечить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Организовать подготовительные работы по проведению эвакуации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Другие мероприятия с учетом особенностей территории, прогнозной информации и складывающейся оперативной обстановки.</a:t>
            </a: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859315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1578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583284</TotalTime>
  <Words>821</Words>
  <Application>Microsoft Office PowerPoint</Application>
  <PresentationFormat>Экран (4:3)</PresentationFormat>
  <Paragraphs>210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29621</cp:revision>
  <cp:lastPrinted>2024-02-06T14:23:42Z</cp:lastPrinted>
  <dcterms:created xsi:type="dcterms:W3CDTF">2014-09-08T13:21:12Z</dcterms:created>
  <dcterms:modified xsi:type="dcterms:W3CDTF">2024-02-14T10:55:05Z</dcterms:modified>
</cp:coreProperties>
</file>